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5996" r:id="rId1"/>
  </p:sldMasterIdLst>
  <p:notesMasterIdLst>
    <p:notesMasterId r:id="rId32"/>
  </p:notesMasterIdLst>
  <p:handoutMasterIdLst>
    <p:handoutMasterId r:id="rId33"/>
  </p:handoutMasterIdLst>
  <p:sldIdLst>
    <p:sldId id="256" r:id="rId2"/>
    <p:sldId id="272" r:id="rId3"/>
    <p:sldId id="257" r:id="rId4"/>
    <p:sldId id="275" r:id="rId5"/>
    <p:sldId id="260" r:id="rId6"/>
    <p:sldId id="281" r:id="rId7"/>
    <p:sldId id="282" r:id="rId8"/>
    <p:sldId id="273" r:id="rId9"/>
    <p:sldId id="311" r:id="rId10"/>
    <p:sldId id="271" r:id="rId11"/>
    <p:sldId id="276" r:id="rId12"/>
    <p:sldId id="277" r:id="rId13"/>
    <p:sldId id="308" r:id="rId14"/>
    <p:sldId id="309" r:id="rId15"/>
    <p:sldId id="306" r:id="rId16"/>
    <p:sldId id="279" r:id="rId17"/>
    <p:sldId id="261" r:id="rId18"/>
    <p:sldId id="262" r:id="rId19"/>
    <p:sldId id="310" r:id="rId20"/>
    <p:sldId id="264" r:id="rId21"/>
    <p:sldId id="269" r:id="rId22"/>
    <p:sldId id="266" r:id="rId23"/>
    <p:sldId id="267" r:id="rId24"/>
    <p:sldId id="280" r:id="rId25"/>
    <p:sldId id="314" r:id="rId26"/>
    <p:sldId id="312" r:id="rId27"/>
    <p:sldId id="313" r:id="rId28"/>
    <p:sldId id="315" r:id="rId29"/>
    <p:sldId id="268" r:id="rId30"/>
    <p:sldId id="274" r:id="rId31"/>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clrMode="bw" scaleToFitPaper="1" frameSlides="1"/>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911"/>
    <p:restoredTop sz="93086"/>
  </p:normalViewPr>
  <p:slideViewPr>
    <p:cSldViewPr snapToGrid="0" snapToObjects="1">
      <p:cViewPr>
        <p:scale>
          <a:sx n="145" d="100"/>
          <a:sy n="145" d="100"/>
        </p:scale>
        <p:origin x="-488" y="120"/>
      </p:cViewPr>
      <p:guideLst>
        <p:guide orient="horz" pos="2160"/>
        <p:guide pos="2880"/>
      </p:guideLst>
    </p:cSldViewPr>
  </p:slideViewPr>
  <p:notesTextViewPr>
    <p:cViewPr>
      <p:scale>
        <a:sx n="100" d="100"/>
        <a:sy n="100"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E2965E5-5715-4F45-BDE8-A535523BE6C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atin typeface="Arial" pitchFamily="-110" charset="0"/>
                <a:ea typeface="ＭＳ Ｐゴシック" pitchFamily="-110" charset="-128"/>
                <a:cs typeface="ＭＳ Ｐゴシック" pitchFamily="-110" charset="-128"/>
              </a:defRPr>
            </a:lvl1pPr>
          </a:lstStyle>
          <a:p>
            <a:pPr>
              <a:defRPr/>
            </a:pPr>
            <a:endParaRPr lang="en-US" dirty="0"/>
          </a:p>
        </p:txBody>
      </p:sp>
      <p:sp>
        <p:nvSpPr>
          <p:cNvPr id="3" name="Date Placeholder 2">
            <a:extLst>
              <a:ext uri="{FF2B5EF4-FFF2-40B4-BE49-F238E27FC236}">
                <a16:creationId xmlns:a16="http://schemas.microsoft.com/office/drawing/2014/main" id="{F9E056EB-FFC6-1946-9397-026016C3FBCA}"/>
              </a:ext>
            </a:extLst>
          </p:cNvPr>
          <p:cNvSpPr>
            <a:spLocks noGrp="1"/>
          </p:cNvSpPr>
          <p:nvPr>
            <p:ph type="dt" sz="quarter" idx="1"/>
          </p:nvPr>
        </p:nvSpPr>
        <p:spPr>
          <a:xfrm>
            <a:off x="5180013" y="0"/>
            <a:ext cx="3962400" cy="3429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59DE791C-5B77-9742-B0D4-C56C8FB91920}" type="datetime1">
              <a:rPr lang="en-US" altLang="en-US"/>
              <a:pPr/>
              <a:t>6/7/21</a:t>
            </a:fld>
            <a:endParaRPr lang="en-US" altLang="en-US" dirty="0"/>
          </a:p>
        </p:txBody>
      </p:sp>
      <p:sp>
        <p:nvSpPr>
          <p:cNvPr id="4" name="Footer Placeholder 3">
            <a:extLst>
              <a:ext uri="{FF2B5EF4-FFF2-40B4-BE49-F238E27FC236}">
                <a16:creationId xmlns:a16="http://schemas.microsoft.com/office/drawing/2014/main" id="{5602EF61-4CFB-DC4D-A2E8-5D65E66A09F2}"/>
              </a:ext>
            </a:extLst>
          </p:cNvPr>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a:defRPr sz="1200">
                <a:latin typeface="Arial" pitchFamily="-110" charset="0"/>
                <a:ea typeface="ＭＳ Ｐゴシック" pitchFamily="-110" charset="-128"/>
                <a:cs typeface="ＭＳ Ｐゴシック" pitchFamily="-110" charset="-128"/>
              </a:defRPr>
            </a:lvl1pPr>
          </a:lstStyle>
          <a:p>
            <a:pPr>
              <a:defRPr/>
            </a:pPr>
            <a:endParaRPr lang="en-US" dirty="0"/>
          </a:p>
        </p:txBody>
      </p:sp>
      <p:sp>
        <p:nvSpPr>
          <p:cNvPr id="5" name="Slide Number Placeholder 4">
            <a:extLst>
              <a:ext uri="{FF2B5EF4-FFF2-40B4-BE49-F238E27FC236}">
                <a16:creationId xmlns:a16="http://schemas.microsoft.com/office/drawing/2014/main" id="{AB0529BD-5151-4B40-B106-126976757BCD}"/>
              </a:ext>
            </a:extLst>
          </p:cNvPr>
          <p:cNvSpPr>
            <a:spLocks noGrp="1"/>
          </p:cNvSpPr>
          <p:nvPr>
            <p:ph type="sldNum" sz="quarter" idx="3"/>
          </p:nvPr>
        </p:nvSpPr>
        <p:spPr>
          <a:xfrm>
            <a:off x="5180013" y="6513513"/>
            <a:ext cx="3962400" cy="3429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9618FE32-4642-AC45-AE74-F890840B96CE}" type="slidenum">
              <a:rPr lang="en-US" altLang="en-US"/>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0B98C6-60CE-5A45-B74F-B2AD0A705082}"/>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atin typeface="Arial" pitchFamily="-110" charset="0"/>
                <a:ea typeface="ＭＳ Ｐゴシック" pitchFamily="-110" charset="-128"/>
                <a:cs typeface="ＭＳ Ｐゴシック" pitchFamily="-110" charset="-128"/>
              </a:defRPr>
            </a:lvl1pPr>
          </a:lstStyle>
          <a:p>
            <a:pPr>
              <a:defRPr/>
            </a:pPr>
            <a:endParaRPr lang="en-US" dirty="0"/>
          </a:p>
        </p:txBody>
      </p:sp>
      <p:sp>
        <p:nvSpPr>
          <p:cNvPr id="3" name="Date Placeholder 2">
            <a:extLst>
              <a:ext uri="{FF2B5EF4-FFF2-40B4-BE49-F238E27FC236}">
                <a16:creationId xmlns:a16="http://schemas.microsoft.com/office/drawing/2014/main" id="{084E1684-EE8C-8141-9029-F1A5EAE25C7A}"/>
              </a:ext>
            </a:extLst>
          </p:cNvPr>
          <p:cNvSpPr>
            <a:spLocks noGrp="1"/>
          </p:cNvSpPr>
          <p:nvPr>
            <p:ph type="dt" idx="1"/>
          </p:nvPr>
        </p:nvSpPr>
        <p:spPr>
          <a:xfrm>
            <a:off x="5180013" y="0"/>
            <a:ext cx="3962400" cy="3429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603D75C7-AB09-7E4B-B3E6-3CB85C1FDEB4}" type="datetime1">
              <a:rPr lang="en-US" altLang="en-US"/>
              <a:pPr/>
              <a:t>6/7/21</a:t>
            </a:fld>
            <a:endParaRPr lang="en-US" altLang="en-US" dirty="0"/>
          </a:p>
        </p:txBody>
      </p:sp>
      <p:sp>
        <p:nvSpPr>
          <p:cNvPr id="4" name="Slide Image Placeholder 3">
            <a:extLst>
              <a:ext uri="{FF2B5EF4-FFF2-40B4-BE49-F238E27FC236}">
                <a16:creationId xmlns:a16="http://schemas.microsoft.com/office/drawing/2014/main" id="{EF60FABF-9E21-1747-898D-95098B44AD09}"/>
              </a:ext>
            </a:extLst>
          </p:cNvPr>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5FC82CCC-94F9-474B-BF74-AC8D0E71E2EE}"/>
              </a:ext>
            </a:extLst>
          </p:cNvPr>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EF9AF0D0-43F4-B646-BEB6-59A8EB76ECDE}"/>
              </a:ext>
            </a:extLst>
          </p:cNvPr>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atin typeface="Arial" pitchFamily="-110" charset="0"/>
                <a:ea typeface="ＭＳ Ｐゴシック" pitchFamily="-110" charset="-128"/>
                <a:cs typeface="ＭＳ Ｐゴシック" pitchFamily="-110" charset="-128"/>
              </a:defRPr>
            </a:lvl1pPr>
          </a:lstStyle>
          <a:p>
            <a:pPr>
              <a:defRPr/>
            </a:pPr>
            <a:endParaRPr lang="en-US" dirty="0"/>
          </a:p>
        </p:txBody>
      </p:sp>
      <p:sp>
        <p:nvSpPr>
          <p:cNvPr id="7" name="Slide Number Placeholder 6">
            <a:extLst>
              <a:ext uri="{FF2B5EF4-FFF2-40B4-BE49-F238E27FC236}">
                <a16:creationId xmlns:a16="http://schemas.microsoft.com/office/drawing/2014/main" id="{F1DD9724-FF84-D04A-9773-3293306D719A}"/>
              </a:ext>
            </a:extLst>
          </p:cNvPr>
          <p:cNvSpPr>
            <a:spLocks noGrp="1"/>
          </p:cNvSpPr>
          <p:nvPr>
            <p:ph type="sldNum" sz="quarter" idx="5"/>
          </p:nvPr>
        </p:nvSpPr>
        <p:spPr>
          <a:xfrm>
            <a:off x="5180013" y="6513513"/>
            <a:ext cx="3962400" cy="3429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244BE31F-3465-1744-9D3B-0051D90CFB88}"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10" charset="-128"/>
        <a:cs typeface="ＭＳ Ｐゴシック" pitchFamily="-110"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10"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10"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10"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10"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4BE31F-3465-1744-9D3B-0051D90CFB88}" type="slidenum">
              <a:rPr lang="en-US" altLang="en-US" smtClean="0"/>
              <a:pPr/>
              <a:t>9</a:t>
            </a:fld>
            <a:endParaRPr lang="en-US" altLang="en-US" dirty="0"/>
          </a:p>
        </p:txBody>
      </p:sp>
    </p:spTree>
    <p:extLst>
      <p:ext uri="{BB962C8B-B14F-4D97-AF65-F5344CB8AC3E}">
        <p14:creationId xmlns:p14="http://schemas.microsoft.com/office/powerpoint/2010/main" val="3400661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a:extLst>
              <a:ext uri="{FF2B5EF4-FFF2-40B4-BE49-F238E27FC236}">
                <a16:creationId xmlns:a16="http://schemas.microsoft.com/office/drawing/2014/main" id="{137E6842-FA77-484C-992D-C070F530BFCD}"/>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8" name="Notes Placeholder 2">
            <a:extLst>
              <a:ext uri="{FF2B5EF4-FFF2-40B4-BE49-F238E27FC236}">
                <a16:creationId xmlns:a16="http://schemas.microsoft.com/office/drawing/2014/main" id="{47591391-D48D-3E46-A157-C7ABFC1911F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70659" name="Slide Number Placeholder 3">
            <a:extLst>
              <a:ext uri="{FF2B5EF4-FFF2-40B4-BE49-F238E27FC236}">
                <a16:creationId xmlns:a16="http://schemas.microsoft.com/office/drawing/2014/main" id="{D82B2E92-6C00-5646-8845-1341391057F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E67070F-08C1-204A-8C46-AB202DCC8D76}" type="slidenum">
              <a:rPr lang="en-US" altLang="en-US" sz="1200"/>
              <a:pPr eaLnBrk="1" hangingPunct="1"/>
              <a:t>14</a:t>
            </a:fld>
            <a:endParaRPr lang="en-US" altLang="en-US" sz="1200" dirty="0"/>
          </a:p>
        </p:txBody>
      </p:sp>
    </p:spTree>
    <p:extLst>
      <p:ext uri="{BB962C8B-B14F-4D97-AF65-F5344CB8AC3E}">
        <p14:creationId xmlns:p14="http://schemas.microsoft.com/office/powerpoint/2010/main" val="1260962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4BE31F-3465-1744-9D3B-0051D90CFB88}" type="slidenum">
              <a:rPr lang="en-US" altLang="en-US" smtClean="0"/>
              <a:pPr/>
              <a:t>16</a:t>
            </a:fld>
            <a:endParaRPr lang="en-US" altLang="en-US" dirty="0"/>
          </a:p>
        </p:txBody>
      </p:sp>
    </p:spTree>
    <p:extLst>
      <p:ext uri="{BB962C8B-B14F-4D97-AF65-F5344CB8AC3E}">
        <p14:creationId xmlns:p14="http://schemas.microsoft.com/office/powerpoint/2010/main" val="4296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4BE31F-3465-1744-9D3B-0051D90CFB88}" type="slidenum">
              <a:rPr lang="en-US" altLang="en-US" smtClean="0"/>
              <a:pPr/>
              <a:t>17</a:t>
            </a:fld>
            <a:endParaRPr lang="en-US" altLang="en-US" dirty="0"/>
          </a:p>
        </p:txBody>
      </p:sp>
    </p:spTree>
    <p:extLst>
      <p:ext uri="{BB962C8B-B14F-4D97-AF65-F5344CB8AC3E}">
        <p14:creationId xmlns:p14="http://schemas.microsoft.com/office/powerpoint/2010/main" val="2521757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4BE31F-3465-1744-9D3B-0051D90CFB88}" type="slidenum">
              <a:rPr lang="en-US" altLang="en-US" smtClean="0"/>
              <a:pPr/>
              <a:t>21</a:t>
            </a:fld>
            <a:endParaRPr lang="en-US" altLang="en-US" dirty="0"/>
          </a:p>
        </p:txBody>
      </p:sp>
    </p:spTree>
    <p:extLst>
      <p:ext uri="{BB962C8B-B14F-4D97-AF65-F5344CB8AC3E}">
        <p14:creationId xmlns:p14="http://schemas.microsoft.com/office/powerpoint/2010/main" val="2826996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4BE31F-3465-1744-9D3B-0051D90CFB88}" type="slidenum">
              <a:rPr lang="en-US" altLang="en-US" smtClean="0"/>
              <a:pPr/>
              <a:t>22</a:t>
            </a:fld>
            <a:endParaRPr lang="en-US" altLang="en-US" dirty="0"/>
          </a:p>
        </p:txBody>
      </p:sp>
    </p:spTree>
    <p:extLst>
      <p:ext uri="{BB962C8B-B14F-4D97-AF65-F5344CB8AC3E}">
        <p14:creationId xmlns:p14="http://schemas.microsoft.com/office/powerpoint/2010/main" val="3678940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4BE31F-3465-1744-9D3B-0051D90CFB88}" type="slidenum">
              <a:rPr lang="en-US" altLang="en-US" smtClean="0"/>
              <a:pPr/>
              <a:t>24</a:t>
            </a:fld>
            <a:endParaRPr lang="en-US" altLang="en-US" dirty="0"/>
          </a:p>
        </p:txBody>
      </p:sp>
    </p:spTree>
    <p:extLst>
      <p:ext uri="{BB962C8B-B14F-4D97-AF65-F5344CB8AC3E}">
        <p14:creationId xmlns:p14="http://schemas.microsoft.com/office/powerpoint/2010/main" val="2918608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a:extLst>
              <a:ext uri="{FF2B5EF4-FFF2-40B4-BE49-F238E27FC236}">
                <a16:creationId xmlns:a16="http://schemas.microsoft.com/office/drawing/2014/main" id="{738A7005-030E-E843-9CAB-859F294E7C9B}"/>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0" name="Notes Placeholder 2">
            <a:extLst>
              <a:ext uri="{FF2B5EF4-FFF2-40B4-BE49-F238E27FC236}">
                <a16:creationId xmlns:a16="http://schemas.microsoft.com/office/drawing/2014/main" id="{06DFCBBD-E6AD-D348-A61E-BEE608945A7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43011" name="Slide Number Placeholder 3">
            <a:extLst>
              <a:ext uri="{FF2B5EF4-FFF2-40B4-BE49-F238E27FC236}">
                <a16:creationId xmlns:a16="http://schemas.microsoft.com/office/drawing/2014/main" id="{2EE71CAE-308F-624C-BABC-35E38EC24CD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25FE1D8-3D38-D642-8BB4-8C313301208E}" type="slidenum">
              <a:rPr lang="en-US" altLang="en-US" sz="1200"/>
              <a:pPr eaLnBrk="1" hangingPunct="1"/>
              <a:t>30</a:t>
            </a:fld>
            <a:endParaRPr lang="en-US" altLang="en-US" sz="12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67435B-9E7C-9247-BA82-FFE85ADD910F}" type="datetime1">
              <a:rPr lang="en-US" altLang="en-US" smtClean="0"/>
              <a:pPr/>
              <a:t>6/7/21</a:t>
            </a:fld>
            <a:endParaRPr lang="en-US" altLang="en-US" dirty="0"/>
          </a:p>
        </p:txBody>
      </p:sp>
      <p:sp>
        <p:nvSpPr>
          <p:cNvPr id="5" name="Footer Placeholder 4"/>
          <p:cNvSpPr>
            <a:spLocks noGrp="1"/>
          </p:cNvSpPr>
          <p:nvPr>
            <p:ph type="ftr" sz="quarter" idx="11"/>
          </p:nvPr>
        </p:nvSpPr>
        <p:spPr/>
        <p:txBody>
          <a:bodyPr/>
          <a:lstStyle/>
          <a:p>
            <a:pPr>
              <a:defRPr/>
            </a:pPr>
            <a:endParaRPr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B81FF49C-0B8B-9048-9911-BC35C20C1147}" type="slidenum">
              <a:rPr lang="en-US" altLang="en-US" smtClean="0"/>
              <a:pPr/>
              <a:t>‹#›</a:t>
            </a:fld>
            <a:endParaRPr lang="en-US" altLang="en-US" dirty="0"/>
          </a:p>
        </p:txBody>
      </p:sp>
    </p:spTree>
    <p:extLst>
      <p:ext uri="{BB962C8B-B14F-4D97-AF65-F5344CB8AC3E}">
        <p14:creationId xmlns:p14="http://schemas.microsoft.com/office/powerpoint/2010/main" val="1539244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C6692E-80BA-7F4E-B939-D21EAFE4DD21}" type="datetime1">
              <a:rPr lang="en-US" altLang="en-US" smtClean="0"/>
              <a:pPr/>
              <a:t>6/7/21</a:t>
            </a:fld>
            <a:endParaRPr lang="en-US" altLang="en-US" dirty="0"/>
          </a:p>
        </p:txBody>
      </p:sp>
      <p:sp>
        <p:nvSpPr>
          <p:cNvPr id="5" name="Footer Placeholder 4"/>
          <p:cNvSpPr>
            <a:spLocks noGrp="1"/>
          </p:cNvSpPr>
          <p:nvPr>
            <p:ph type="ftr" sz="quarter" idx="11"/>
          </p:nvPr>
        </p:nvSpPr>
        <p:spPr/>
        <p:txBody>
          <a:bodyPr/>
          <a:lstStyle/>
          <a:p>
            <a:pPr>
              <a:defRPr/>
            </a:pPr>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13D13B1-66AE-264E-85E5-224E32F89CC1}" type="slidenum">
              <a:rPr lang="en-US" altLang="en-US" smtClean="0"/>
              <a:pPr/>
              <a:t>‹#›</a:t>
            </a:fld>
            <a:endParaRPr lang="en-US" altLang="en-US" dirty="0"/>
          </a:p>
        </p:txBody>
      </p:sp>
    </p:spTree>
    <p:extLst>
      <p:ext uri="{BB962C8B-B14F-4D97-AF65-F5344CB8AC3E}">
        <p14:creationId xmlns:p14="http://schemas.microsoft.com/office/powerpoint/2010/main" val="1870511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1E60D6-663B-0C44-BBE1-0E9D1FF530DA}" type="datetime1">
              <a:rPr lang="en-US" altLang="en-US" smtClean="0"/>
              <a:pPr/>
              <a:t>6/7/21</a:t>
            </a:fld>
            <a:endParaRPr lang="en-US" altLang="en-US" dirty="0"/>
          </a:p>
        </p:txBody>
      </p:sp>
      <p:sp>
        <p:nvSpPr>
          <p:cNvPr id="5" name="Footer Placeholder 4"/>
          <p:cNvSpPr>
            <a:spLocks noGrp="1"/>
          </p:cNvSpPr>
          <p:nvPr>
            <p:ph type="ftr" sz="quarter" idx="11"/>
          </p:nvPr>
        </p:nvSpPr>
        <p:spPr/>
        <p:txBody>
          <a:bodyPr/>
          <a:lstStyle/>
          <a:p>
            <a:pPr>
              <a:defRPr/>
            </a:pPr>
            <a:endParaRPr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1880C404-4510-3041-9A3F-B359B96D5B95}" type="slidenum">
              <a:rPr lang="en-US" altLang="en-US" smtClean="0"/>
              <a:pPr/>
              <a:t>‹#›</a:t>
            </a:fld>
            <a:endParaRPr lang="en-US" altLang="en-US" sz="2400" dirty="0">
              <a:solidFill>
                <a:srgbClr val="FFFFFF"/>
              </a:solidFill>
            </a:endParaRPr>
          </a:p>
        </p:txBody>
      </p:sp>
    </p:spTree>
    <p:extLst>
      <p:ext uri="{BB962C8B-B14F-4D97-AF65-F5344CB8AC3E}">
        <p14:creationId xmlns:p14="http://schemas.microsoft.com/office/powerpoint/2010/main" val="588847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C6692E-80BA-7F4E-B939-D21EAFE4DD21}" type="datetime1">
              <a:rPr lang="en-US" altLang="en-US" smtClean="0"/>
              <a:pPr/>
              <a:t>6/7/21</a:t>
            </a:fld>
            <a:endParaRPr lang="en-US" altLang="en-US" dirty="0"/>
          </a:p>
        </p:txBody>
      </p:sp>
      <p:sp>
        <p:nvSpPr>
          <p:cNvPr id="6" name="Footer Placeholder 5"/>
          <p:cNvSpPr>
            <a:spLocks noGrp="1"/>
          </p:cNvSpPr>
          <p:nvPr>
            <p:ph type="ftr" sz="quarter" idx="11"/>
          </p:nvPr>
        </p:nvSpPr>
        <p:spPr/>
        <p:txBody>
          <a:bodyPr/>
          <a:lstStyle/>
          <a:p>
            <a:pPr>
              <a:defRPr/>
            </a:pPr>
            <a:endParaRPr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313D13B1-66AE-264E-85E5-224E32F89CC1}" type="slidenum">
              <a:rPr lang="en-US" altLang="en-US" smtClean="0"/>
              <a:pPr/>
              <a:t>‹#›</a:t>
            </a:fld>
            <a:endParaRPr lang="en-US" altLang="en-US" dirty="0"/>
          </a:p>
        </p:txBody>
      </p:sp>
    </p:spTree>
    <p:extLst>
      <p:ext uri="{BB962C8B-B14F-4D97-AF65-F5344CB8AC3E}">
        <p14:creationId xmlns:p14="http://schemas.microsoft.com/office/powerpoint/2010/main" val="249980905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DC6692E-80BA-7F4E-B939-D21EAFE4DD21}" type="datetime1">
              <a:rPr lang="en-US" altLang="en-US" smtClean="0"/>
              <a:pPr/>
              <a:t>6/7/21</a:t>
            </a:fld>
            <a:endParaRPr lang="en-US" altLang="en-US" dirty="0"/>
          </a:p>
        </p:txBody>
      </p:sp>
      <p:sp>
        <p:nvSpPr>
          <p:cNvPr id="8" name="Footer Placeholder 7"/>
          <p:cNvSpPr>
            <a:spLocks noGrp="1"/>
          </p:cNvSpPr>
          <p:nvPr>
            <p:ph type="ftr" sz="quarter" idx="11"/>
          </p:nvPr>
        </p:nvSpPr>
        <p:spPr/>
        <p:txBody>
          <a:bodyPr/>
          <a:lstStyle/>
          <a:p>
            <a:pPr>
              <a:defRPr/>
            </a:pPr>
            <a:endParaRPr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313D13B1-66AE-264E-85E5-224E32F89CC1}" type="slidenum">
              <a:rPr lang="en-US" altLang="en-US" smtClean="0"/>
              <a:pPr/>
              <a:t>‹#›</a:t>
            </a:fld>
            <a:endParaRPr lang="en-US" altLang="en-US" dirty="0"/>
          </a:p>
        </p:txBody>
      </p:sp>
    </p:spTree>
    <p:extLst>
      <p:ext uri="{BB962C8B-B14F-4D97-AF65-F5344CB8AC3E}">
        <p14:creationId xmlns:p14="http://schemas.microsoft.com/office/powerpoint/2010/main" val="262587863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AAC548-5019-8640-A20B-23A353FE30AA}" type="datetime1">
              <a:rPr lang="en-US" altLang="en-US" smtClean="0"/>
              <a:pPr/>
              <a:t>6/7/21</a:t>
            </a:fld>
            <a:endParaRPr lang="en-US" altLang="en-US" dirty="0"/>
          </a:p>
        </p:txBody>
      </p:sp>
      <p:sp>
        <p:nvSpPr>
          <p:cNvPr id="4" name="Footer Placeholder 3"/>
          <p:cNvSpPr>
            <a:spLocks noGrp="1"/>
          </p:cNvSpPr>
          <p:nvPr>
            <p:ph type="ftr" sz="quarter" idx="11"/>
          </p:nvPr>
        </p:nvSpPr>
        <p:spPr/>
        <p:txBody>
          <a:bodyPr/>
          <a:lstStyle/>
          <a:p>
            <a:pPr>
              <a:defRPr/>
            </a:pPr>
            <a:endParaRPr lang="en-US" dirty="0"/>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2F5832F-CE4D-0542-A14D-BAA1B2D0E448}" type="slidenum">
              <a:rPr lang="en-US" altLang="en-US" smtClean="0"/>
              <a:pPr/>
              <a:t>‹#›</a:t>
            </a:fld>
            <a:endParaRPr lang="en-US" altLang="en-US" dirty="0"/>
          </a:p>
        </p:txBody>
      </p:sp>
    </p:spTree>
    <p:extLst>
      <p:ext uri="{BB962C8B-B14F-4D97-AF65-F5344CB8AC3E}">
        <p14:creationId xmlns:p14="http://schemas.microsoft.com/office/powerpoint/2010/main" val="203723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295A2E-930A-3842-97E4-19C46117D037}" type="datetime1">
              <a:rPr lang="en-US" altLang="en-US" smtClean="0"/>
              <a:pPr/>
              <a:t>6/7/21</a:t>
            </a:fld>
            <a:endParaRPr lang="en-US" altLang="en-US" dirty="0"/>
          </a:p>
        </p:txBody>
      </p:sp>
      <p:sp>
        <p:nvSpPr>
          <p:cNvPr id="3" name="Footer Placeholder 2"/>
          <p:cNvSpPr>
            <a:spLocks noGrp="1"/>
          </p:cNvSpPr>
          <p:nvPr>
            <p:ph type="ftr" sz="quarter" idx="11"/>
          </p:nvPr>
        </p:nvSpPr>
        <p:spPr/>
        <p:txBody>
          <a:bodyPr/>
          <a:lstStyle/>
          <a:p>
            <a:pPr>
              <a:defRPr/>
            </a:pPr>
            <a:endParaRPr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5088E92E-F8BA-3042-A29F-BB627337E35D}" type="slidenum">
              <a:rPr lang="en-US" altLang="en-US" smtClean="0"/>
              <a:pPr/>
              <a:t>‹#›</a:t>
            </a:fld>
            <a:endParaRPr lang="en-US" altLang="en-US" dirty="0"/>
          </a:p>
        </p:txBody>
      </p:sp>
    </p:spTree>
    <p:extLst>
      <p:ext uri="{BB962C8B-B14F-4D97-AF65-F5344CB8AC3E}">
        <p14:creationId xmlns:p14="http://schemas.microsoft.com/office/powerpoint/2010/main" val="413418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DC6692E-80BA-7F4E-B939-D21EAFE4DD21}" type="datetime1">
              <a:rPr lang="en-US" altLang="en-US" smtClean="0"/>
              <a:pPr/>
              <a:t>6/7/21</a:t>
            </a:fld>
            <a:endParaRPr lang="en-US" altLang="en-US" dirty="0"/>
          </a:p>
        </p:txBody>
      </p:sp>
      <p:sp>
        <p:nvSpPr>
          <p:cNvPr id="6" name="Footer Placeholder 5"/>
          <p:cNvSpPr>
            <a:spLocks noGrp="1"/>
          </p:cNvSpPr>
          <p:nvPr>
            <p:ph type="ftr" sz="quarter" idx="11"/>
          </p:nvPr>
        </p:nvSpPr>
        <p:spPr/>
        <p:txBody>
          <a:bodyPr/>
          <a:lstStyle/>
          <a:p>
            <a:pPr>
              <a:defRPr/>
            </a:pPr>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313D13B1-66AE-264E-85E5-224E32F89CC1}" type="slidenum">
              <a:rPr lang="en-US" altLang="en-US" smtClean="0"/>
              <a:pPr/>
              <a:t>‹#›</a:t>
            </a:fld>
            <a:endParaRPr lang="en-US" altLang="en-US" dirty="0"/>
          </a:p>
        </p:txBody>
      </p:sp>
    </p:spTree>
    <p:extLst>
      <p:ext uri="{BB962C8B-B14F-4D97-AF65-F5344CB8AC3E}">
        <p14:creationId xmlns:p14="http://schemas.microsoft.com/office/powerpoint/2010/main" val="132931783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DC6692E-80BA-7F4E-B939-D21EAFE4DD21}" type="datetime1">
              <a:rPr lang="en-US" altLang="en-US" smtClean="0"/>
              <a:pPr/>
              <a:t>6/7/21</a:t>
            </a:fld>
            <a:endParaRPr lang="en-US" alt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13D13B1-66AE-264E-85E5-224E32F89CC1}" type="slidenum">
              <a:rPr lang="en-US" altLang="en-US" smtClean="0"/>
              <a:pPr/>
              <a:t>‹#›</a:t>
            </a:fld>
            <a:endParaRPr lang="en-US" altLang="en-US" dirty="0"/>
          </a:p>
        </p:txBody>
      </p:sp>
    </p:spTree>
    <p:extLst>
      <p:ext uri="{BB962C8B-B14F-4D97-AF65-F5344CB8AC3E}">
        <p14:creationId xmlns:p14="http://schemas.microsoft.com/office/powerpoint/2010/main" val="72109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C6692E-80BA-7F4E-B939-D21EAFE4DD21}" type="datetime1">
              <a:rPr lang="en-US" altLang="en-US" smtClean="0"/>
              <a:pPr/>
              <a:t>6/7/21</a:t>
            </a:fld>
            <a:endParaRPr lang="en-US" altLang="en-US" dirty="0"/>
          </a:p>
        </p:txBody>
      </p:sp>
      <p:sp>
        <p:nvSpPr>
          <p:cNvPr id="5" name="Footer Placeholder 4"/>
          <p:cNvSpPr>
            <a:spLocks noGrp="1"/>
          </p:cNvSpPr>
          <p:nvPr>
            <p:ph type="ftr" sz="quarter" idx="11"/>
          </p:nvPr>
        </p:nvSpPr>
        <p:spPr/>
        <p:txBody>
          <a:bodyPr/>
          <a:lstStyle/>
          <a:p>
            <a:pPr>
              <a:defRPr/>
            </a:pPr>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13D13B1-66AE-264E-85E5-224E32F89CC1}" type="slidenum">
              <a:rPr lang="en-US" altLang="en-US" smtClean="0"/>
              <a:pPr/>
              <a:t>‹#›</a:t>
            </a:fld>
            <a:endParaRPr lang="en-US" altLang="en-US" dirty="0"/>
          </a:p>
        </p:txBody>
      </p:sp>
    </p:spTree>
    <p:extLst>
      <p:ext uri="{BB962C8B-B14F-4D97-AF65-F5344CB8AC3E}">
        <p14:creationId xmlns:p14="http://schemas.microsoft.com/office/powerpoint/2010/main" val="3973391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C6692E-80BA-7F4E-B939-D21EAFE4DD21}" type="datetime1">
              <a:rPr lang="en-US" altLang="en-US" smtClean="0"/>
              <a:pPr/>
              <a:t>6/7/21</a:t>
            </a:fld>
            <a:endParaRPr lang="en-US" altLang="en-US" dirty="0"/>
          </a:p>
        </p:txBody>
      </p:sp>
      <p:sp>
        <p:nvSpPr>
          <p:cNvPr id="5" name="Footer Placeholder 4"/>
          <p:cNvSpPr>
            <a:spLocks noGrp="1"/>
          </p:cNvSpPr>
          <p:nvPr>
            <p:ph type="ftr" sz="quarter" idx="11"/>
          </p:nvPr>
        </p:nvSpPr>
        <p:spPr/>
        <p:txBody>
          <a:bodyPr/>
          <a:lstStyle/>
          <a:p>
            <a:pPr>
              <a:defRPr/>
            </a:pPr>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13D13B1-66AE-264E-85E5-224E32F89CC1}" type="slidenum">
              <a:rPr lang="en-US" altLang="en-US" smtClean="0"/>
              <a:pPr/>
              <a:t>‹#›</a:t>
            </a:fld>
            <a:endParaRPr lang="en-US" alt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12528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3DC6692E-80BA-7F4E-B939-D21EAFE4DD21}" type="datetime1">
              <a:rPr lang="en-US" altLang="en-US" smtClean="0"/>
              <a:pPr/>
              <a:t>6/7/21</a:t>
            </a:fld>
            <a:endParaRPr lang="en-US" altLang="en-US" dirty="0"/>
          </a:p>
        </p:txBody>
      </p:sp>
      <p:sp>
        <p:nvSpPr>
          <p:cNvPr id="6" name="Footer Placeholder 5"/>
          <p:cNvSpPr>
            <a:spLocks noGrp="1"/>
          </p:cNvSpPr>
          <p:nvPr>
            <p:ph type="ftr" sz="quarter" idx="11"/>
          </p:nvPr>
        </p:nvSpPr>
        <p:spPr/>
        <p:txBody>
          <a:bodyPr/>
          <a:lstStyle/>
          <a:p>
            <a:pPr>
              <a:defRPr/>
            </a:pPr>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13D13B1-66AE-264E-85E5-224E32F89CC1}" type="slidenum">
              <a:rPr lang="en-US" altLang="en-US" smtClean="0"/>
              <a:pPr/>
              <a:t>‹#›</a:t>
            </a:fld>
            <a:endParaRPr lang="en-US" altLang="en-US" dirty="0"/>
          </a:p>
        </p:txBody>
      </p:sp>
    </p:spTree>
    <p:extLst>
      <p:ext uri="{BB962C8B-B14F-4D97-AF65-F5344CB8AC3E}">
        <p14:creationId xmlns:p14="http://schemas.microsoft.com/office/powerpoint/2010/main" val="17299816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3DC6692E-80BA-7F4E-B939-D21EAFE4DD21}" type="datetime1">
              <a:rPr lang="en-US" altLang="en-US" smtClean="0"/>
              <a:pPr/>
              <a:t>6/7/21</a:t>
            </a:fld>
            <a:endParaRPr lang="en-US" altLang="en-US" dirty="0"/>
          </a:p>
        </p:txBody>
      </p:sp>
      <p:sp>
        <p:nvSpPr>
          <p:cNvPr id="6" name="Footer Placeholder 5"/>
          <p:cNvSpPr>
            <a:spLocks noGrp="1"/>
          </p:cNvSpPr>
          <p:nvPr>
            <p:ph type="ftr" sz="quarter" idx="11"/>
          </p:nvPr>
        </p:nvSpPr>
        <p:spPr/>
        <p:txBody>
          <a:bodyPr/>
          <a:lstStyle/>
          <a:p>
            <a:pPr>
              <a:defRPr/>
            </a:pPr>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13D13B1-66AE-264E-85E5-224E32F89CC1}" type="slidenum">
              <a:rPr lang="en-US" altLang="en-US" smtClean="0"/>
              <a:pPr/>
              <a:t>‹#›</a:t>
            </a:fld>
            <a:endParaRPr lang="en-US" alt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652085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3DC6692E-80BA-7F4E-B939-D21EAFE4DD21}" type="datetime1">
              <a:rPr lang="en-US" altLang="en-US" smtClean="0"/>
              <a:pPr/>
              <a:t>6/7/21</a:t>
            </a:fld>
            <a:endParaRPr lang="en-US" altLang="en-US" dirty="0"/>
          </a:p>
        </p:txBody>
      </p:sp>
      <p:sp>
        <p:nvSpPr>
          <p:cNvPr id="6" name="Footer Placeholder 5"/>
          <p:cNvSpPr>
            <a:spLocks noGrp="1"/>
          </p:cNvSpPr>
          <p:nvPr>
            <p:ph type="ftr" sz="quarter" idx="11"/>
          </p:nvPr>
        </p:nvSpPr>
        <p:spPr/>
        <p:txBody>
          <a:bodyPr/>
          <a:lstStyle/>
          <a:p>
            <a:pPr>
              <a:defRPr/>
            </a:pPr>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13D13B1-66AE-264E-85E5-224E32F89CC1}" type="slidenum">
              <a:rPr lang="en-US" altLang="en-US" smtClean="0"/>
              <a:pPr/>
              <a:t>‹#›</a:t>
            </a:fld>
            <a:endParaRPr lang="en-US" altLang="en-US" dirty="0"/>
          </a:p>
        </p:txBody>
      </p:sp>
    </p:spTree>
    <p:extLst>
      <p:ext uri="{BB962C8B-B14F-4D97-AF65-F5344CB8AC3E}">
        <p14:creationId xmlns:p14="http://schemas.microsoft.com/office/powerpoint/2010/main" val="40735762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C6692E-80BA-7F4E-B939-D21EAFE4DD21}" type="datetime1">
              <a:rPr lang="en-US" altLang="en-US" smtClean="0"/>
              <a:pPr/>
              <a:t>6/7/21</a:t>
            </a:fld>
            <a:endParaRPr lang="en-US" altLang="en-US" dirty="0"/>
          </a:p>
        </p:txBody>
      </p:sp>
      <p:sp>
        <p:nvSpPr>
          <p:cNvPr id="5" name="Footer Placeholder 4"/>
          <p:cNvSpPr>
            <a:spLocks noGrp="1"/>
          </p:cNvSpPr>
          <p:nvPr>
            <p:ph type="ftr" sz="quarter" idx="11"/>
          </p:nvPr>
        </p:nvSpPr>
        <p:spPr/>
        <p:txBody>
          <a:bodyPr/>
          <a:lstStyle/>
          <a:p>
            <a:pPr>
              <a:defRPr/>
            </a:pPr>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13D13B1-66AE-264E-85E5-224E32F89CC1}" type="slidenum">
              <a:rPr lang="en-US" altLang="en-US" smtClean="0"/>
              <a:pPr/>
              <a:t>‹#›</a:t>
            </a:fld>
            <a:endParaRPr lang="en-US" altLang="en-US" dirty="0"/>
          </a:p>
        </p:txBody>
      </p:sp>
    </p:spTree>
    <p:extLst>
      <p:ext uri="{BB962C8B-B14F-4D97-AF65-F5344CB8AC3E}">
        <p14:creationId xmlns:p14="http://schemas.microsoft.com/office/powerpoint/2010/main" val="1914803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C6692E-80BA-7F4E-B939-D21EAFE4DD21}" type="datetime1">
              <a:rPr lang="en-US" altLang="en-US" smtClean="0"/>
              <a:pPr/>
              <a:t>6/7/21</a:t>
            </a:fld>
            <a:endParaRPr lang="en-US" altLang="en-US" dirty="0"/>
          </a:p>
        </p:txBody>
      </p:sp>
      <p:sp>
        <p:nvSpPr>
          <p:cNvPr id="5" name="Footer Placeholder 4"/>
          <p:cNvSpPr>
            <a:spLocks noGrp="1"/>
          </p:cNvSpPr>
          <p:nvPr>
            <p:ph type="ftr" sz="quarter" idx="11"/>
          </p:nvPr>
        </p:nvSpPr>
        <p:spPr/>
        <p:txBody>
          <a:bodyPr/>
          <a:lstStyle/>
          <a:p>
            <a:pPr>
              <a:defRPr/>
            </a:pPr>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13D13B1-66AE-264E-85E5-224E32F89CC1}" type="slidenum">
              <a:rPr lang="en-US" altLang="en-US" smtClean="0"/>
              <a:pPr/>
              <a:t>‹#›</a:t>
            </a:fld>
            <a:endParaRPr lang="en-US" altLang="en-US" dirty="0"/>
          </a:p>
        </p:txBody>
      </p:sp>
    </p:spTree>
    <p:extLst>
      <p:ext uri="{BB962C8B-B14F-4D97-AF65-F5344CB8AC3E}">
        <p14:creationId xmlns:p14="http://schemas.microsoft.com/office/powerpoint/2010/main" val="2051288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3DC6692E-80BA-7F4E-B939-D21EAFE4DD21}" type="datetime1">
              <a:rPr lang="en-US" altLang="en-US" smtClean="0"/>
              <a:pPr/>
              <a:t>6/7/21</a:t>
            </a:fld>
            <a:endParaRPr lang="en-US" alt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313D13B1-66AE-264E-85E5-224E32F89CC1}" type="slidenum">
              <a:rPr lang="en-US" altLang="en-US" smtClean="0"/>
              <a:pPr/>
              <a:t>‹#›</a:t>
            </a:fld>
            <a:endParaRPr lang="en-US" altLang="en-US" dirty="0"/>
          </a:p>
        </p:txBody>
      </p:sp>
    </p:spTree>
    <p:extLst>
      <p:ext uri="{BB962C8B-B14F-4D97-AF65-F5344CB8AC3E}">
        <p14:creationId xmlns:p14="http://schemas.microsoft.com/office/powerpoint/2010/main" val="369587864"/>
      </p:ext>
    </p:extLst>
  </p:cSld>
  <p:clrMap bg1="lt1" tx1="dk1" bg2="lt2" tx2="dk2" accent1="accent1" accent2="accent2" accent3="accent3" accent4="accent4" accent5="accent5" accent6="accent6" hlink="hlink" folHlink="folHlink"/>
  <p:sldLayoutIdLst>
    <p:sldLayoutId id="2147485997" r:id="rId1"/>
    <p:sldLayoutId id="2147485998" r:id="rId2"/>
    <p:sldLayoutId id="2147485999" r:id="rId3"/>
    <p:sldLayoutId id="2147486000" r:id="rId4"/>
    <p:sldLayoutId id="2147486001" r:id="rId5"/>
    <p:sldLayoutId id="2147486002" r:id="rId6"/>
    <p:sldLayoutId id="2147486003" r:id="rId7"/>
    <p:sldLayoutId id="2147486004" r:id="rId8"/>
    <p:sldLayoutId id="2147486005" r:id="rId9"/>
    <p:sldLayoutId id="2147486006" r:id="rId10"/>
    <p:sldLayoutId id="2147486007" r:id="rId11"/>
    <p:sldLayoutId id="2147486008" r:id="rId12"/>
    <p:sldLayoutId id="2147486009" r:id="rId13"/>
    <p:sldLayoutId id="2147486010" r:id="rId14"/>
    <p:sldLayoutId id="2147486011" r:id="rId15"/>
    <p:sldLayoutId id="214748601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F170F49E-5570-D741-BC74-1AB04BB65FAA}"/>
              </a:ext>
            </a:extLst>
          </p:cNvPr>
          <p:cNvSpPr>
            <a:spLocks noGrp="1"/>
          </p:cNvSpPr>
          <p:nvPr>
            <p:ph type="ctrTitle"/>
          </p:nvPr>
        </p:nvSpPr>
        <p:spPr>
          <a:xfrm>
            <a:off x="1484313" y="1963738"/>
            <a:ext cx="6477000" cy="1914525"/>
          </a:xfrm>
        </p:spPr>
        <p:txBody>
          <a:bodyPr>
            <a:normAutofit/>
          </a:bodyPr>
          <a:lstStyle/>
          <a:p>
            <a:pPr algn="ctr"/>
            <a:r>
              <a:rPr lang="en-US" altLang="en-US" dirty="0">
                <a:ea typeface="ＭＳ Ｐゴシック" panose="020B0600070205080204" pitchFamily="34" charset="-128"/>
              </a:rPr>
              <a:t>Propagating</a:t>
            </a:r>
            <a:br>
              <a:rPr lang="en-US" altLang="en-US" dirty="0">
                <a:ea typeface="ＭＳ Ｐゴシック" panose="020B0600070205080204" pitchFamily="34" charset="-128"/>
              </a:rPr>
            </a:br>
            <a:r>
              <a:rPr lang="en-US" altLang="en-US" dirty="0">
                <a:ea typeface="ＭＳ Ｐゴシック" panose="020B0600070205080204" pitchFamily="34" charset="-128"/>
              </a:rPr>
              <a:t>Softwood Cuttings</a:t>
            </a:r>
          </a:p>
        </p:txBody>
      </p:sp>
      <p:sp>
        <p:nvSpPr>
          <p:cNvPr id="24578" name="Subtitle 2">
            <a:extLst>
              <a:ext uri="{FF2B5EF4-FFF2-40B4-BE49-F238E27FC236}">
                <a16:creationId xmlns:a16="http://schemas.microsoft.com/office/drawing/2014/main" id="{C94E6257-06B4-9448-ACCF-60EF143392C2}"/>
              </a:ext>
            </a:extLst>
          </p:cNvPr>
          <p:cNvSpPr>
            <a:spLocks noGrp="1"/>
          </p:cNvSpPr>
          <p:nvPr>
            <p:ph type="subTitle" idx="1"/>
          </p:nvPr>
        </p:nvSpPr>
        <p:spPr>
          <a:xfrm>
            <a:off x="4903788" y="4745038"/>
            <a:ext cx="2952750" cy="1117600"/>
          </a:xfrm>
        </p:spPr>
        <p:txBody>
          <a:bodyPr>
            <a:normAutofit/>
          </a:bodyPr>
          <a:lstStyle/>
          <a:p>
            <a:pPr algn="ctr">
              <a:lnSpc>
                <a:spcPct val="110000"/>
              </a:lnSpc>
              <a:spcBef>
                <a:spcPct val="0"/>
              </a:spcBef>
            </a:pPr>
            <a:r>
              <a:rPr lang="en-US" altLang="en-US" sz="1200" dirty="0">
                <a:ea typeface="ＭＳ Ｐゴシック" panose="020B0600070205080204" pitchFamily="34" charset="-128"/>
              </a:rPr>
              <a:t>Mitchie &amp; John Moe</a:t>
            </a:r>
          </a:p>
          <a:p>
            <a:pPr algn="ctr">
              <a:lnSpc>
                <a:spcPct val="110000"/>
              </a:lnSpc>
              <a:spcBef>
                <a:spcPct val="0"/>
              </a:spcBef>
            </a:pPr>
            <a:r>
              <a:rPr lang="en-US" altLang="en-US" sz="1200" dirty="0">
                <a:ea typeface="ＭＳ Ｐゴシック" panose="020B0600070205080204" pitchFamily="34" charset="-128"/>
              </a:rPr>
              <a:t>Master Rosarians</a:t>
            </a:r>
          </a:p>
          <a:p>
            <a:pPr algn="ctr">
              <a:lnSpc>
                <a:spcPct val="110000"/>
              </a:lnSpc>
              <a:spcBef>
                <a:spcPct val="0"/>
              </a:spcBef>
            </a:pPr>
            <a:r>
              <a:rPr lang="en-US" altLang="en-US" sz="1200" dirty="0">
                <a:ea typeface="ＭＳ Ｐゴシック" panose="020B0600070205080204" pitchFamily="34" charset="-128"/>
              </a:rPr>
              <a:t>Pacific Northwest District</a:t>
            </a:r>
          </a:p>
          <a:p>
            <a:pPr algn="ctr">
              <a:lnSpc>
                <a:spcPct val="110000"/>
              </a:lnSpc>
              <a:spcBef>
                <a:spcPct val="0"/>
              </a:spcBef>
            </a:pPr>
            <a:r>
              <a:rPr lang="en-US" altLang="en-US" sz="1200" dirty="0">
                <a:ea typeface="ＭＳ Ｐゴシック" panose="020B0600070205080204" pitchFamily="34" charset="-128"/>
              </a:rPr>
              <a:t>American Rose Society</a:t>
            </a:r>
          </a:p>
          <a:p>
            <a:pPr>
              <a:spcBef>
                <a:spcPct val="0"/>
              </a:spcBef>
            </a:pPr>
            <a:endParaRPr lang="en-US" altLang="en-US" sz="1400" b="1" dirty="0">
              <a:ea typeface="ＭＳ Ｐゴシック" panose="020B0600070205080204" pitchFamily="34" charset="-128"/>
            </a:endParaRPr>
          </a:p>
          <a:p>
            <a:pPr>
              <a:spcBef>
                <a:spcPct val="0"/>
              </a:spcBef>
            </a:pPr>
            <a:endParaRPr lang="en-US" altLang="en-US" sz="1400" dirty="0">
              <a:ea typeface="ＭＳ Ｐゴシック" panose="020B0600070205080204" pitchFamily="34" charset="-128"/>
            </a:endParaRPr>
          </a:p>
        </p:txBody>
      </p:sp>
      <p:sp>
        <p:nvSpPr>
          <p:cNvPr id="24579" name="TextBox 3">
            <a:extLst>
              <a:ext uri="{FF2B5EF4-FFF2-40B4-BE49-F238E27FC236}">
                <a16:creationId xmlns:a16="http://schemas.microsoft.com/office/drawing/2014/main" id="{A0758844-D0BE-E24C-A49C-BE5778CD3B33}"/>
              </a:ext>
            </a:extLst>
          </p:cNvPr>
          <p:cNvSpPr txBox="1">
            <a:spLocks noChangeArrowheads="1"/>
          </p:cNvSpPr>
          <p:nvPr/>
        </p:nvSpPr>
        <p:spPr bwMode="auto">
          <a:xfrm>
            <a:off x="11288713" y="693738"/>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dirty="0"/>
          </a:p>
        </p:txBody>
      </p:sp>
      <p:sp>
        <p:nvSpPr>
          <p:cNvPr id="5" name="TextBox 4">
            <a:extLst>
              <a:ext uri="{FF2B5EF4-FFF2-40B4-BE49-F238E27FC236}">
                <a16:creationId xmlns:a16="http://schemas.microsoft.com/office/drawing/2014/main" id="{5BE7F27B-BD1E-DB43-9A88-45DA3FB7A3F0}"/>
              </a:ext>
            </a:extLst>
          </p:cNvPr>
          <p:cNvSpPr txBox="1"/>
          <p:nvPr/>
        </p:nvSpPr>
        <p:spPr>
          <a:xfrm>
            <a:off x="7224713" y="6154301"/>
            <a:ext cx="1319592" cy="400110"/>
          </a:xfrm>
          <a:prstGeom prst="rect">
            <a:avLst/>
          </a:prstGeom>
          <a:noFill/>
        </p:spPr>
        <p:txBody>
          <a:bodyPr wrap="none">
            <a:spAutoFit/>
          </a:bodyPr>
          <a:lstStyle/>
          <a:p>
            <a:pPr>
              <a:defRPr/>
            </a:pPr>
            <a:r>
              <a:rPr lang="en-US" sz="1000" dirty="0">
                <a:latin typeface="+mn-lt"/>
                <a:ea typeface="ＭＳ Ｐゴシック" pitchFamily="-110" charset="-128"/>
                <a:cs typeface="ＭＳ Ｐゴシック" pitchFamily="-110" charset="-128"/>
              </a:rPr>
              <a:t>Revised </a:t>
            </a:r>
            <a:r>
              <a:rPr lang="en-US" sz="1000" dirty="0">
                <a:ea typeface="ＭＳ Ｐゴシック" pitchFamily="-110" charset="-128"/>
                <a:cs typeface="ＭＳ Ｐゴシック" pitchFamily="-110" charset="-128"/>
              </a:rPr>
              <a:t>June</a:t>
            </a:r>
            <a:r>
              <a:rPr lang="en-US" sz="1000" dirty="0">
                <a:latin typeface="+mn-lt"/>
                <a:ea typeface="ＭＳ Ｐゴシック" pitchFamily="-110" charset="-128"/>
                <a:cs typeface="ＭＳ Ｐゴシック" pitchFamily="-110" charset="-128"/>
              </a:rPr>
              <a:t> 2021</a:t>
            </a:r>
          </a:p>
          <a:p>
            <a:pPr>
              <a:defRPr/>
            </a:pPr>
            <a:r>
              <a:rPr lang="en-US" sz="1000" dirty="0">
                <a:latin typeface="+mn-lt"/>
                <a:ea typeface="ＭＳ Ｐゴシック" pitchFamily="-110" charset="-128"/>
                <a:cs typeface="ＭＳ Ｐゴシック" pitchFamily="-110" charset="-128"/>
              </a:rPr>
              <a:t>January 11, 2012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413E95D8-BD08-6947-B678-6B898E851081}"/>
              </a:ext>
            </a:extLst>
          </p:cNvPr>
          <p:cNvSpPr>
            <a:spLocks noGrp="1"/>
          </p:cNvSpPr>
          <p:nvPr>
            <p:ph type="title"/>
          </p:nvPr>
        </p:nvSpPr>
        <p:spPr>
          <a:xfrm>
            <a:off x="1898316" y="621478"/>
            <a:ext cx="5332797" cy="1339009"/>
          </a:xfrm>
          <a:ln>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dirty="0">
                <a:ea typeface="+mj-ea"/>
                <a:cs typeface="+mj-cs"/>
              </a:rPr>
              <a:t>Acknowledgements</a:t>
            </a:r>
          </a:p>
        </p:txBody>
      </p:sp>
      <p:sp>
        <p:nvSpPr>
          <p:cNvPr id="25602" name="Rectangle 3">
            <a:extLst>
              <a:ext uri="{FF2B5EF4-FFF2-40B4-BE49-F238E27FC236}">
                <a16:creationId xmlns:a16="http://schemas.microsoft.com/office/drawing/2014/main" id="{2B7525A9-5DC9-AC4A-9C69-7888D89713EB}"/>
              </a:ext>
            </a:extLst>
          </p:cNvPr>
          <p:cNvSpPr>
            <a:spLocks noGrp="1"/>
          </p:cNvSpPr>
          <p:nvPr>
            <p:ph idx="1"/>
          </p:nvPr>
        </p:nvSpPr>
        <p:spPr>
          <a:xfrm>
            <a:off x="1741117" y="1681450"/>
            <a:ext cx="6450904" cy="4387850"/>
          </a:xfrm>
        </p:spPr>
        <p:txBody>
          <a:bodyPr>
            <a:normAutofit fontScale="25000" lnSpcReduction="20000"/>
          </a:bodyPr>
          <a:lstStyle/>
          <a:p>
            <a:pPr eaLnBrk="1" hangingPunct="1">
              <a:lnSpc>
                <a:spcPct val="170000"/>
              </a:lnSpc>
              <a:buFont typeface="Wingdings 2" pitchFamily="2" charset="2"/>
              <a:buNone/>
            </a:pPr>
            <a:r>
              <a:rPr lang="en-US" altLang="en-US" sz="8600" dirty="0">
                <a:ea typeface="ＭＳ Ｐゴシック" panose="020B0600070205080204" pitchFamily="34" charset="-128"/>
              </a:rPr>
              <a:t>    </a:t>
            </a:r>
            <a:r>
              <a:rPr lang="en-US" altLang="en-US" sz="7200" dirty="0">
                <a:ea typeface="ＭＳ Ｐゴシック" panose="020B0600070205080204" pitchFamily="34" charset="-128"/>
              </a:rPr>
              <a:t>We appreciate the efforts of the following rosarian, nurseryman and fellow hybridizer who contributed the basic procedure for this presentation;</a:t>
            </a:r>
          </a:p>
          <a:p>
            <a:pPr eaLnBrk="1" hangingPunct="1">
              <a:lnSpc>
                <a:spcPct val="90000"/>
              </a:lnSpc>
              <a:buFont typeface="Wingdings 2" pitchFamily="2" charset="2"/>
              <a:buNone/>
            </a:pPr>
            <a:endParaRPr lang="en-US" altLang="en-US" sz="7200" dirty="0">
              <a:ea typeface="ＭＳ Ｐゴシック" panose="020B0600070205080204" pitchFamily="34" charset="-128"/>
            </a:endParaRPr>
          </a:p>
          <a:p>
            <a:pPr eaLnBrk="1" hangingPunct="1">
              <a:lnSpc>
                <a:spcPct val="90000"/>
              </a:lnSpc>
              <a:buFont typeface="Wingdings 2" pitchFamily="2" charset="2"/>
              <a:buNone/>
            </a:pPr>
            <a:endParaRPr lang="en-US" altLang="en-US" sz="7200" dirty="0">
              <a:ea typeface="ＭＳ Ｐゴシック" panose="020B0600070205080204" pitchFamily="34" charset="-128"/>
            </a:endParaRPr>
          </a:p>
          <a:p>
            <a:pPr eaLnBrk="1" hangingPunct="1">
              <a:lnSpc>
                <a:spcPct val="90000"/>
              </a:lnSpc>
              <a:buFont typeface="Wingdings 2" pitchFamily="2" charset="2"/>
              <a:buNone/>
            </a:pPr>
            <a:endParaRPr lang="en-US" altLang="en-US" sz="7200" dirty="0">
              <a:ea typeface="ＭＳ Ｐゴシック" panose="020B0600070205080204" pitchFamily="34" charset="-128"/>
            </a:endParaRPr>
          </a:p>
          <a:p>
            <a:pPr eaLnBrk="1" hangingPunct="1">
              <a:lnSpc>
                <a:spcPct val="90000"/>
              </a:lnSpc>
              <a:buFont typeface="Wingdings 2" pitchFamily="2" charset="2"/>
              <a:buNone/>
            </a:pPr>
            <a:r>
              <a:rPr lang="en-US" altLang="en-US" sz="7200" dirty="0">
                <a:ea typeface="ＭＳ Ｐゴシック" panose="020B0600070205080204" pitchFamily="34" charset="-128"/>
              </a:rPr>
              <a:t>      </a:t>
            </a:r>
          </a:p>
          <a:p>
            <a:pPr eaLnBrk="1" hangingPunct="1">
              <a:lnSpc>
                <a:spcPct val="90000"/>
              </a:lnSpc>
              <a:buFont typeface="Wingdings 2" pitchFamily="2" charset="2"/>
              <a:buNone/>
            </a:pPr>
            <a:endParaRPr lang="en-US" altLang="en-US" sz="7200" dirty="0">
              <a:ea typeface="ＭＳ Ｐゴシック" panose="020B0600070205080204" pitchFamily="34" charset="-128"/>
            </a:endParaRPr>
          </a:p>
          <a:p>
            <a:pPr eaLnBrk="1" hangingPunct="1">
              <a:lnSpc>
                <a:spcPct val="90000"/>
              </a:lnSpc>
              <a:buFont typeface="Wingdings 2" pitchFamily="2" charset="2"/>
              <a:buNone/>
            </a:pPr>
            <a:endParaRPr lang="en-US" altLang="en-US" sz="7200" dirty="0">
              <a:ea typeface="ＭＳ Ｐゴシック" panose="020B0600070205080204" pitchFamily="34" charset="-128"/>
            </a:endParaRPr>
          </a:p>
          <a:p>
            <a:pPr eaLnBrk="1" hangingPunct="1">
              <a:lnSpc>
                <a:spcPct val="90000"/>
              </a:lnSpc>
              <a:buFont typeface="Wingdings 2" pitchFamily="2" charset="2"/>
              <a:buNone/>
            </a:pPr>
            <a:r>
              <a:rPr lang="en-US" altLang="en-US" sz="7200" dirty="0">
                <a:ea typeface="ＭＳ Ｐゴシック" panose="020B0600070205080204" pitchFamily="34" charset="-128"/>
              </a:rPr>
              <a:t>      All photos by authors, except where credits are given</a:t>
            </a:r>
          </a:p>
          <a:p>
            <a:pPr eaLnBrk="1" hangingPunct="1">
              <a:lnSpc>
                <a:spcPct val="90000"/>
              </a:lnSpc>
              <a:buFont typeface="Wingdings 2" pitchFamily="2" charset="2"/>
              <a:buNone/>
            </a:pPr>
            <a:r>
              <a:rPr lang="en-US" altLang="en-US" sz="7200" dirty="0">
                <a:ea typeface="ＭＳ Ｐゴシック" panose="020B0600070205080204" pitchFamily="34" charset="-128"/>
              </a:rPr>
              <a:t>      </a:t>
            </a:r>
            <a:endParaRPr lang="en-US" altLang="en-US" sz="2600" dirty="0">
              <a:ea typeface="ＭＳ Ｐゴシック" panose="020B0600070205080204" pitchFamily="34" charset="-128"/>
            </a:endParaRPr>
          </a:p>
          <a:p>
            <a:pPr eaLnBrk="1" hangingPunct="1">
              <a:buFont typeface="Wingdings 2" pitchFamily="2" charset="2"/>
              <a:buNone/>
            </a:pPr>
            <a:endParaRPr lang="en-US" altLang="en-US" sz="2600" dirty="0">
              <a:ea typeface="ＭＳ Ｐゴシック" panose="020B0600070205080204" pitchFamily="34" charset="-128"/>
            </a:endParaRPr>
          </a:p>
          <a:p>
            <a:pPr eaLnBrk="1" hangingPunct="1">
              <a:buFont typeface="Wingdings 2" pitchFamily="2" charset="2"/>
              <a:buNone/>
            </a:pPr>
            <a:endParaRPr lang="en-US" altLang="en-US" dirty="0">
              <a:ea typeface="ＭＳ Ｐゴシック" panose="020B0600070205080204" pitchFamily="34" charset="-128"/>
            </a:endParaRPr>
          </a:p>
          <a:p>
            <a:pPr eaLnBrk="1" hangingPunct="1">
              <a:buFont typeface="Wingdings 2" pitchFamily="2" charset="2"/>
              <a:buNone/>
            </a:pPr>
            <a:r>
              <a:rPr lang="en-US" altLang="en-US" dirty="0">
                <a:ea typeface="ＭＳ Ｐゴシック" panose="020B0600070205080204" pitchFamily="34" charset="-128"/>
              </a:rPr>
              <a:t>      </a:t>
            </a:r>
          </a:p>
        </p:txBody>
      </p:sp>
      <p:sp>
        <p:nvSpPr>
          <p:cNvPr id="23556" name="Text Box 4">
            <a:extLst>
              <a:ext uri="{FF2B5EF4-FFF2-40B4-BE49-F238E27FC236}">
                <a16:creationId xmlns:a16="http://schemas.microsoft.com/office/drawing/2014/main" id="{21C49D4A-E963-E742-9145-C71592C412AF}"/>
              </a:ext>
            </a:extLst>
          </p:cNvPr>
          <p:cNvSpPr txBox="1">
            <a:spLocks noChangeArrowheads="1"/>
          </p:cNvSpPr>
          <p:nvPr/>
        </p:nvSpPr>
        <p:spPr bwMode="auto">
          <a:xfrm>
            <a:off x="2085389" y="3152753"/>
            <a:ext cx="6270625" cy="1722459"/>
          </a:xfrm>
          <a:prstGeom prst="rect">
            <a:avLst/>
          </a:prstGeom>
          <a:noFill/>
          <a:ln w="9525">
            <a:noFill/>
            <a:miter lim="800000"/>
            <a:headEnd/>
            <a:tailEnd/>
          </a:ln>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defTabSz="914400" eaLnBrk="1" hangingPunct="1">
              <a:lnSpc>
                <a:spcPct val="120000"/>
              </a:lnSpc>
            </a:pPr>
            <a:r>
              <a:rPr lang="en-US" altLang="en-US" sz="1800" dirty="0">
                <a:latin typeface="+mn-lt"/>
              </a:rPr>
              <a:t>Steve McCulloch</a:t>
            </a:r>
          </a:p>
          <a:p>
            <a:pPr defTabSz="914400" eaLnBrk="1" hangingPunct="1">
              <a:lnSpc>
                <a:spcPct val="120000"/>
              </a:lnSpc>
            </a:pPr>
            <a:r>
              <a:rPr lang="en-US" altLang="en-US" sz="1800" dirty="0">
                <a:latin typeface="+mn-lt"/>
              </a:rPr>
              <a:t>     Owner, Mountain Shadow Nursery</a:t>
            </a:r>
          </a:p>
          <a:p>
            <a:pPr defTabSz="914400" eaLnBrk="1" hangingPunct="1">
              <a:lnSpc>
                <a:spcPct val="120000"/>
              </a:lnSpc>
            </a:pPr>
            <a:r>
              <a:rPr lang="en-US" altLang="en-US" sz="1800" dirty="0">
                <a:latin typeface="+mn-lt"/>
              </a:rPr>
              <a:t>      Past President, International Plant Propagator’s              	Association</a:t>
            </a:r>
          </a:p>
          <a:p>
            <a:pPr defTabSz="914400" eaLnBrk="1" hangingPunct="1">
              <a:lnSpc>
                <a:spcPct val="120000"/>
              </a:lnSpc>
            </a:pPr>
            <a:r>
              <a:rPr lang="en-US" altLang="en-US" sz="1800" dirty="0">
                <a:latin typeface="+mn-lt"/>
              </a:rPr>
              <a:t>      Consultant – Rose Hybridizers Association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AE3234BD-B4DD-D342-A3E1-C11CF421C0B3}"/>
              </a:ext>
            </a:extLst>
          </p:cNvPr>
          <p:cNvSpPr>
            <a:spLocks noGrp="1"/>
          </p:cNvSpPr>
          <p:nvPr>
            <p:ph type="title"/>
          </p:nvPr>
        </p:nvSpPr>
        <p:spPr>
          <a:xfrm>
            <a:off x="2598535" y="630167"/>
            <a:ext cx="3630065" cy="868363"/>
          </a:xfrm>
        </p:spPr>
        <p:txBody>
          <a:bodyPr>
            <a:normAutofit/>
          </a:bodyPr>
          <a:lstStyle/>
          <a:p>
            <a:pPr eaLnBrk="1" hangingPunct="1"/>
            <a:r>
              <a:rPr lang="en-US" altLang="en-US" dirty="0">
                <a:ea typeface="ＭＳ Ｐゴシック" panose="020B0600070205080204" pitchFamily="34" charset="-128"/>
              </a:rPr>
              <a:t>To Propagate</a:t>
            </a:r>
          </a:p>
        </p:txBody>
      </p:sp>
      <p:sp>
        <p:nvSpPr>
          <p:cNvPr id="26627" name="TextBox 3">
            <a:extLst>
              <a:ext uri="{FF2B5EF4-FFF2-40B4-BE49-F238E27FC236}">
                <a16:creationId xmlns:a16="http://schemas.microsoft.com/office/drawing/2014/main" id="{C6178D5B-A08B-EF46-88DF-AE3C0819FF0E}"/>
              </a:ext>
            </a:extLst>
          </p:cNvPr>
          <p:cNvSpPr txBox="1">
            <a:spLocks noChangeArrowheads="1"/>
          </p:cNvSpPr>
          <p:nvPr/>
        </p:nvSpPr>
        <p:spPr bwMode="auto">
          <a:xfrm>
            <a:off x="1643114" y="2001235"/>
            <a:ext cx="6712612" cy="2828403"/>
          </a:xfrm>
          <a:prstGeom prst="rect">
            <a:avLst/>
          </a:prstGeom>
          <a:noFill/>
          <a:ln w="9525">
            <a:noFill/>
            <a:miter lim="800000"/>
            <a:headEnd/>
            <a:tailEnd/>
          </a:ln>
        </p:spPr>
        <p:txBody>
          <a:bodyPr wrap="square">
            <a:spAutoFit/>
          </a:bodyPr>
          <a:lstStyle/>
          <a:p>
            <a:pPr>
              <a:lnSpc>
                <a:spcPct val="120000"/>
              </a:lnSpc>
              <a:defRPr/>
            </a:pPr>
            <a:r>
              <a:rPr lang="en-US" sz="3600" dirty="0">
                <a:solidFill>
                  <a:schemeClr val="tx1">
                    <a:lumMod val="85000"/>
                    <a:lumOff val="15000"/>
                  </a:schemeClr>
                </a:solidFill>
                <a:latin typeface="+mn-lt"/>
                <a:ea typeface="ＭＳ Ｐゴシック" pitchFamily="-110" charset="-128"/>
                <a:cs typeface="ＭＳ Ｐゴシック" pitchFamily="-110" charset="-128"/>
              </a:rPr>
              <a:t>The definition of propagation is to create a new plant that is </a:t>
            </a:r>
            <a:r>
              <a:rPr lang="en-US" sz="4000" u="sng" dirty="0">
                <a:solidFill>
                  <a:schemeClr val="tx1">
                    <a:lumMod val="85000"/>
                    <a:lumOff val="15000"/>
                  </a:schemeClr>
                </a:solidFill>
                <a:latin typeface="+mn-lt"/>
                <a:ea typeface="ＭＳ Ｐゴシック" pitchFamily="-110" charset="-128"/>
                <a:cs typeface="ＭＳ Ｐゴシック" pitchFamily="-110" charset="-128"/>
              </a:rPr>
              <a:t>identical</a:t>
            </a:r>
            <a:r>
              <a:rPr lang="en-US" sz="4000" dirty="0">
                <a:solidFill>
                  <a:schemeClr val="tx1">
                    <a:lumMod val="85000"/>
                    <a:lumOff val="15000"/>
                  </a:schemeClr>
                </a:solidFill>
                <a:latin typeface="+mn-lt"/>
                <a:ea typeface="ＭＳ Ｐゴシック" pitchFamily="-110" charset="-128"/>
                <a:cs typeface="ＭＳ Ｐゴシック" pitchFamily="-110" charset="-128"/>
              </a:rPr>
              <a:t> to the original plant.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71E3B168-06EE-CF4F-8F7B-D81A0EC568AC}"/>
              </a:ext>
            </a:extLst>
          </p:cNvPr>
          <p:cNvSpPr>
            <a:spLocks noGrp="1"/>
          </p:cNvSpPr>
          <p:nvPr>
            <p:ph type="title"/>
          </p:nvPr>
        </p:nvSpPr>
        <p:spPr>
          <a:xfrm>
            <a:off x="2154899" y="642189"/>
            <a:ext cx="5107748" cy="1339009"/>
          </a:xfrm>
          <a:ln>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dirty="0">
                <a:ea typeface="+mj-ea"/>
                <a:cs typeface="+mj-cs"/>
              </a:rPr>
              <a:t>U.S. Plant Patent Act</a:t>
            </a:r>
          </a:p>
        </p:txBody>
      </p:sp>
      <p:sp>
        <p:nvSpPr>
          <p:cNvPr id="27650" name="Rectangle 3">
            <a:extLst>
              <a:ext uri="{FF2B5EF4-FFF2-40B4-BE49-F238E27FC236}">
                <a16:creationId xmlns:a16="http://schemas.microsoft.com/office/drawing/2014/main" id="{2E50DA65-7BAB-4E4A-B1EB-FF5849C04D5A}"/>
              </a:ext>
            </a:extLst>
          </p:cNvPr>
          <p:cNvSpPr>
            <a:spLocks noGrp="1"/>
          </p:cNvSpPr>
          <p:nvPr>
            <p:ph idx="1"/>
          </p:nvPr>
        </p:nvSpPr>
        <p:spPr>
          <a:xfrm>
            <a:off x="1423985" y="1474460"/>
            <a:ext cx="6683375" cy="4636248"/>
          </a:xfrm>
        </p:spPr>
        <p:txBody>
          <a:bodyPr>
            <a:normAutofit/>
          </a:bodyPr>
          <a:lstStyle/>
          <a:p>
            <a:pPr eaLnBrk="1" hangingPunct="1">
              <a:spcBef>
                <a:spcPts val="3400"/>
              </a:spcBef>
              <a:buFont typeface="Wingdings 2" pitchFamily="2" charset="2"/>
              <a:buNone/>
            </a:pPr>
            <a:r>
              <a:rPr lang="en-US" altLang="en-US" sz="3200" dirty="0">
                <a:latin typeface="Candara" panose="020E0502030303020204" pitchFamily="34" charset="0"/>
                <a:ea typeface="ＭＳ Ｐゴシック" panose="020B0600070205080204" pitchFamily="34" charset="-128"/>
              </a:rPr>
              <a:t>    </a:t>
            </a:r>
            <a:r>
              <a:rPr lang="en-US" altLang="en-US" sz="3200" dirty="0">
                <a:ea typeface="ＭＳ Ｐゴシック" panose="020B0600070205080204" pitchFamily="34" charset="-128"/>
              </a:rPr>
              <a:t> </a:t>
            </a:r>
            <a:r>
              <a:rPr lang="en-US" altLang="en-US" sz="2800" dirty="0">
                <a:ea typeface="ＭＳ Ｐゴシック" panose="020B0600070205080204" pitchFamily="34" charset="-128"/>
              </a:rPr>
              <a:t>Under the law, the grant of a patent includes the </a:t>
            </a:r>
            <a:r>
              <a:rPr lang="ja-JP" altLang="en-US" sz="2800">
                <a:ea typeface="ＭＳ Ｐゴシック" panose="020B0600070205080204" pitchFamily="34" charset="-128"/>
              </a:rPr>
              <a:t>“</a:t>
            </a:r>
            <a:r>
              <a:rPr lang="en-US" altLang="ja-JP" sz="2800" dirty="0">
                <a:ea typeface="ＭＳ Ｐゴシック" panose="020B0600070205080204" pitchFamily="34" charset="-128"/>
              </a:rPr>
              <a:t>right to exclude others from asexually reproducing the plant or selling or using the plant so reproduced.</a:t>
            </a:r>
            <a:r>
              <a:rPr lang="ja-JP" altLang="en-US" sz="2800">
                <a:ea typeface="ＭＳ Ｐゴシック" panose="020B0600070205080204" pitchFamily="34" charset="-128"/>
              </a:rPr>
              <a:t>”</a:t>
            </a:r>
            <a:r>
              <a:rPr lang="en-US" altLang="ja-JP" sz="2800" dirty="0">
                <a:ea typeface="ＭＳ Ｐゴシック" panose="020B0600070205080204" pitchFamily="34" charset="-128"/>
              </a:rPr>
              <a:t>  Infringement of the patent includes the propagation or sale of a single patented rose, whether for sale or private use </a:t>
            </a:r>
            <a:r>
              <a:rPr lang="en-US" altLang="ja-JP" sz="2800" u="sng" dirty="0">
                <a:ea typeface="ＭＳ Ｐゴシック" panose="020B0600070205080204" pitchFamily="34" charset="-128"/>
              </a:rPr>
              <a:t>without permission</a:t>
            </a:r>
            <a:r>
              <a:rPr lang="en-US" altLang="ja-JP" sz="2800" dirty="0">
                <a:ea typeface="ＭＳ Ｐゴシック" panose="020B0600070205080204" pitchFamily="34" charset="-128"/>
              </a:rPr>
              <a:t>.</a:t>
            </a:r>
          </a:p>
          <a:p>
            <a:pPr marL="0" indent="0" eaLnBrk="1" hangingPunct="1">
              <a:lnSpc>
                <a:spcPct val="120000"/>
              </a:lnSpc>
              <a:buNone/>
            </a:pPr>
            <a:endParaRPr lang="en-US" altLang="en-US" dirty="0">
              <a:latin typeface="Candara" panose="020E0502030303020204" pitchFamily="34" charset="0"/>
              <a:ea typeface="ＭＳ Ｐゴシック" panose="020B0600070205080204"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13E7A978-7A25-324D-9C09-8990EA29F0A3}"/>
              </a:ext>
            </a:extLst>
          </p:cNvPr>
          <p:cNvSpPr>
            <a:spLocks noGrp="1"/>
          </p:cNvSpPr>
          <p:nvPr>
            <p:ph type="title"/>
          </p:nvPr>
        </p:nvSpPr>
        <p:spPr>
          <a:xfrm>
            <a:off x="2269641" y="691326"/>
            <a:ext cx="7272339" cy="639763"/>
          </a:xfrm>
          <a:ln>
            <a:miter lim="800000"/>
            <a:headEnd/>
            <a:tailEnd/>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rtlCol="0">
            <a:no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dirty="0">
                <a:solidFill>
                  <a:schemeClr val="tx1"/>
                </a:solidFill>
                <a:ea typeface="+mj-ea"/>
                <a:cs typeface="+mj-cs"/>
              </a:rPr>
              <a:t>Propagation</a:t>
            </a:r>
          </a:p>
        </p:txBody>
      </p:sp>
      <p:sp>
        <p:nvSpPr>
          <p:cNvPr id="17410" name="Rectangle 3">
            <a:extLst>
              <a:ext uri="{FF2B5EF4-FFF2-40B4-BE49-F238E27FC236}">
                <a16:creationId xmlns:a16="http://schemas.microsoft.com/office/drawing/2014/main" id="{F5931CBD-AE38-7046-A229-DAA3077C164B}"/>
              </a:ext>
            </a:extLst>
          </p:cNvPr>
          <p:cNvSpPr>
            <a:spLocks noGrp="1"/>
          </p:cNvSpPr>
          <p:nvPr>
            <p:ph idx="1"/>
          </p:nvPr>
        </p:nvSpPr>
        <p:spPr>
          <a:xfrm>
            <a:off x="1619493" y="1623350"/>
            <a:ext cx="6714281" cy="4708525"/>
          </a:xfrm>
        </p:spPr>
        <p:txBody>
          <a:bodyPr>
            <a:normAutofit/>
          </a:bodyPr>
          <a:lstStyle/>
          <a:p>
            <a:pPr eaLnBrk="1" hangingPunct="1">
              <a:lnSpc>
                <a:spcPct val="150000"/>
              </a:lnSpc>
            </a:pPr>
            <a:r>
              <a:rPr lang="en-US" altLang="en-US" sz="2800" dirty="0">
                <a:ea typeface="ＭＳ Ｐゴシック" panose="020B0600070205080204" pitchFamily="34" charset="-128"/>
              </a:rPr>
              <a:t> The multiplication or reproduction of  a kind or species</a:t>
            </a:r>
          </a:p>
          <a:p>
            <a:pPr eaLnBrk="1" hangingPunct="1">
              <a:lnSpc>
                <a:spcPct val="150000"/>
              </a:lnSpc>
              <a:buFont typeface="Wingdings 2" pitchFamily="2" charset="2"/>
              <a:buNone/>
            </a:pPr>
            <a:r>
              <a:rPr lang="en-US" altLang="en-US" sz="2800" dirty="0">
                <a:ea typeface="ＭＳ Ｐゴシック" panose="020B0600070205080204" pitchFamily="34" charset="-128"/>
              </a:rPr>
              <a:t>		       Via</a:t>
            </a:r>
          </a:p>
          <a:p>
            <a:pPr eaLnBrk="1" hangingPunct="1">
              <a:lnSpc>
                <a:spcPct val="150000"/>
              </a:lnSpc>
            </a:pPr>
            <a:r>
              <a:rPr lang="en-US" altLang="en-US" sz="2800" dirty="0">
                <a:ea typeface="ＭＳ Ｐゴシック" panose="020B0600070205080204" pitchFamily="34" charset="-128"/>
              </a:rPr>
              <a:t> Sexual methods</a:t>
            </a:r>
          </a:p>
          <a:p>
            <a:pPr eaLnBrk="1" hangingPunct="1">
              <a:lnSpc>
                <a:spcPct val="150000"/>
              </a:lnSpc>
            </a:pPr>
            <a:r>
              <a:rPr lang="en-US" altLang="en-US" sz="2800" dirty="0">
                <a:ea typeface="ＭＳ Ｐゴシック" panose="020B0600070205080204" pitchFamily="34" charset="-128"/>
              </a:rPr>
              <a:t> Asexual methods</a:t>
            </a:r>
          </a:p>
        </p:txBody>
      </p:sp>
    </p:spTree>
    <p:extLst>
      <p:ext uri="{BB962C8B-B14F-4D97-AF65-F5344CB8AC3E}">
        <p14:creationId xmlns:p14="http://schemas.microsoft.com/office/powerpoint/2010/main" val="1224343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7345890A-1E6A-8F4B-82E9-2D5EB0F9F71C}"/>
              </a:ext>
            </a:extLst>
          </p:cNvPr>
          <p:cNvSpPr>
            <a:spLocks noGrp="1"/>
          </p:cNvSpPr>
          <p:nvPr>
            <p:ph type="title"/>
          </p:nvPr>
        </p:nvSpPr>
        <p:spPr>
          <a:xfrm>
            <a:off x="2269641" y="633453"/>
            <a:ext cx="4756191" cy="801809"/>
          </a:xfrm>
          <a:ln>
            <a:miter lim="800000"/>
            <a:headEnd/>
            <a:tailEnd/>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rtlCol="0">
            <a:no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dirty="0">
                <a:solidFill>
                  <a:schemeClr val="tx1"/>
                </a:solidFill>
                <a:ea typeface="+mj-ea"/>
                <a:cs typeface="+mj-cs"/>
              </a:rPr>
              <a:t>Sexual Propagation</a:t>
            </a:r>
          </a:p>
        </p:txBody>
      </p:sp>
      <p:sp>
        <p:nvSpPr>
          <p:cNvPr id="18434" name="Rectangle 3">
            <a:extLst>
              <a:ext uri="{FF2B5EF4-FFF2-40B4-BE49-F238E27FC236}">
                <a16:creationId xmlns:a16="http://schemas.microsoft.com/office/drawing/2014/main" id="{3EC99694-1CEA-8D49-B4AD-F47FEC56D8F5}"/>
              </a:ext>
            </a:extLst>
          </p:cNvPr>
          <p:cNvSpPr>
            <a:spLocks noGrp="1"/>
          </p:cNvSpPr>
          <p:nvPr>
            <p:ph idx="1"/>
          </p:nvPr>
        </p:nvSpPr>
        <p:spPr>
          <a:xfrm>
            <a:off x="1371600" y="1600200"/>
            <a:ext cx="6626506" cy="4708525"/>
          </a:xfrm>
        </p:spPr>
        <p:txBody>
          <a:bodyPr>
            <a:normAutofit fontScale="92500"/>
          </a:bodyPr>
          <a:lstStyle/>
          <a:p>
            <a:pPr eaLnBrk="1" hangingPunct="1">
              <a:lnSpc>
                <a:spcPct val="150000"/>
              </a:lnSpc>
            </a:pPr>
            <a:r>
              <a:rPr lang="en-US" altLang="en-US" sz="3200" dirty="0">
                <a:ea typeface="ＭＳ Ｐゴシック" panose="020B0600070205080204" pitchFamily="34" charset="-128"/>
              </a:rPr>
              <a:t> </a:t>
            </a:r>
            <a:r>
              <a:rPr lang="en-US" altLang="en-US" sz="2800" dirty="0">
                <a:ea typeface="ＭＳ Ｐゴシック" panose="020B0600070205080204" pitchFamily="34" charset="-128"/>
              </a:rPr>
              <a:t>From seeds</a:t>
            </a:r>
          </a:p>
          <a:p>
            <a:pPr eaLnBrk="1" hangingPunct="1">
              <a:lnSpc>
                <a:spcPct val="150000"/>
              </a:lnSpc>
            </a:pPr>
            <a:r>
              <a:rPr lang="en-US" altLang="en-US" sz="2800" dirty="0">
                <a:ea typeface="ＭＳ Ｐゴシック" panose="020B0600070205080204" pitchFamily="34" charset="-128"/>
              </a:rPr>
              <a:t> Transfer of pollen from the anther of one rose to the stigma of another – this is the hybridization process</a:t>
            </a:r>
          </a:p>
          <a:p>
            <a:pPr lvl="1" eaLnBrk="1" hangingPunct="1">
              <a:lnSpc>
                <a:spcPct val="150000"/>
              </a:lnSpc>
            </a:pPr>
            <a:r>
              <a:rPr lang="en-US" altLang="en-US" sz="2800" dirty="0">
                <a:ea typeface="ＭＳ Ｐゴシック" panose="020B0600070205080204" pitchFamily="34" charset="-128"/>
              </a:rPr>
              <a:t> Fertilization occurs and seeds are produced</a:t>
            </a:r>
          </a:p>
          <a:p>
            <a:pPr eaLnBrk="1" hangingPunct="1">
              <a:lnSpc>
                <a:spcPct val="115000"/>
              </a:lnSpc>
              <a:buFont typeface="Wingdings 2" pitchFamily="2" charset="2"/>
              <a:buNone/>
            </a:pPr>
            <a:r>
              <a:rPr lang="en-US" altLang="en-US" sz="3200" dirty="0">
                <a:ea typeface="ＭＳ Ｐゴシック" panose="020B0600070205080204" pitchFamily="34" charset="-128"/>
              </a:rPr>
              <a:t>	</a:t>
            </a:r>
          </a:p>
        </p:txBody>
      </p:sp>
    </p:spTree>
    <p:extLst>
      <p:ext uri="{BB962C8B-B14F-4D97-AF65-F5344CB8AC3E}">
        <p14:creationId xmlns:p14="http://schemas.microsoft.com/office/powerpoint/2010/main" val="25470056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Effect transition="in" filter="randombar(horizontal)">
                                      <p:cBhvr>
                                        <p:cTn id="7" dur="500"/>
                                        <p:tgtEl>
                                          <p:spTgt spid="1843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8434">
                                            <p:txEl>
                                              <p:pRg st="1" end="1"/>
                                            </p:txEl>
                                          </p:spTgt>
                                        </p:tgtEl>
                                        <p:attrNameLst>
                                          <p:attrName>style.visibility</p:attrName>
                                        </p:attrNameLst>
                                      </p:cBhvr>
                                      <p:to>
                                        <p:strVal val="visible"/>
                                      </p:to>
                                    </p:set>
                                    <p:animEffect transition="in" filter="randombar(horizontal)">
                                      <p:cBhvr>
                                        <p:cTn id="12" dur="500"/>
                                        <p:tgtEl>
                                          <p:spTgt spid="1843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18434">
                                            <p:txEl>
                                              <p:pRg st="2" end="2"/>
                                            </p:txEl>
                                          </p:spTgt>
                                        </p:tgtEl>
                                        <p:attrNameLst>
                                          <p:attrName>style.visibility</p:attrName>
                                        </p:attrNameLst>
                                      </p:cBhvr>
                                      <p:to>
                                        <p:strVal val="visible"/>
                                      </p:to>
                                    </p:set>
                                    <p:animEffect transition="in" filter="randombar(horizontal)">
                                      <p:cBhvr>
                                        <p:cTn id="17" dur="500"/>
                                        <p:tgtEl>
                                          <p:spTgt spid="1843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445A4E86-48DD-4340-8302-4A59D47B2280}"/>
              </a:ext>
            </a:extLst>
          </p:cNvPr>
          <p:cNvSpPr>
            <a:spLocks noGrp="1"/>
          </p:cNvSpPr>
          <p:nvPr>
            <p:ph type="title"/>
          </p:nvPr>
        </p:nvSpPr>
        <p:spPr>
          <a:xfrm>
            <a:off x="1922402" y="645026"/>
            <a:ext cx="5346500" cy="720787"/>
          </a:xfrm>
          <a:ln>
            <a:miter lim="800000"/>
            <a:headEnd/>
            <a:tailEnd/>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rtlCol="0">
            <a:no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dirty="0">
                <a:solidFill>
                  <a:schemeClr val="tx1"/>
                </a:solidFill>
                <a:ea typeface="+mj-ea"/>
                <a:cs typeface="+mj-cs"/>
              </a:rPr>
              <a:t>Asexual Reproduction</a:t>
            </a:r>
          </a:p>
        </p:txBody>
      </p:sp>
      <p:sp>
        <p:nvSpPr>
          <p:cNvPr id="19458" name="Rectangle 3">
            <a:extLst>
              <a:ext uri="{FF2B5EF4-FFF2-40B4-BE49-F238E27FC236}">
                <a16:creationId xmlns:a16="http://schemas.microsoft.com/office/drawing/2014/main" id="{E6086350-EFEF-734C-84A9-CD7F6952EE7F}"/>
              </a:ext>
            </a:extLst>
          </p:cNvPr>
          <p:cNvSpPr>
            <a:spLocks noGrp="1"/>
          </p:cNvSpPr>
          <p:nvPr>
            <p:ph idx="1"/>
          </p:nvPr>
        </p:nvSpPr>
        <p:spPr>
          <a:xfrm>
            <a:off x="1066800" y="1600200"/>
            <a:ext cx="7086600" cy="4708525"/>
          </a:xfrm>
        </p:spPr>
        <p:txBody>
          <a:bodyPr/>
          <a:lstStyle/>
          <a:p>
            <a:pPr eaLnBrk="1" hangingPunct="1">
              <a:lnSpc>
                <a:spcPct val="90000"/>
              </a:lnSpc>
            </a:pPr>
            <a:r>
              <a:rPr lang="en-US" altLang="en-US" sz="3200" dirty="0">
                <a:ea typeface="ＭＳ Ｐゴシック" panose="020B0600070205080204" pitchFamily="34" charset="-128"/>
              </a:rPr>
              <a:t> </a:t>
            </a:r>
            <a:r>
              <a:rPr lang="en-US" altLang="en-US" sz="2800" dirty="0">
                <a:ea typeface="ＭＳ Ｐゴシック" panose="020B0600070205080204" pitchFamily="34" charset="-128"/>
              </a:rPr>
              <a:t>Uses growing plant parts other than the seeds</a:t>
            </a:r>
          </a:p>
          <a:p>
            <a:pPr eaLnBrk="1" hangingPunct="1">
              <a:lnSpc>
                <a:spcPct val="90000"/>
              </a:lnSpc>
            </a:pPr>
            <a:r>
              <a:rPr lang="en-US" altLang="en-US" sz="2800" dirty="0">
                <a:ea typeface="ＭＳ Ｐゴシック" panose="020B0600070205080204" pitchFamily="34" charset="-128"/>
              </a:rPr>
              <a:t> Types of asexual reproduction</a:t>
            </a:r>
          </a:p>
          <a:p>
            <a:pPr lvl="2" eaLnBrk="1" hangingPunct="1">
              <a:lnSpc>
                <a:spcPct val="90000"/>
              </a:lnSpc>
            </a:pPr>
            <a:r>
              <a:rPr lang="en-US" altLang="en-US" sz="2800" dirty="0">
                <a:ea typeface="ＭＳ Ｐゴシック" panose="020B0600070205080204" pitchFamily="34" charset="-128"/>
              </a:rPr>
              <a:t> Cuttings</a:t>
            </a:r>
          </a:p>
          <a:p>
            <a:pPr lvl="2" eaLnBrk="1" hangingPunct="1">
              <a:lnSpc>
                <a:spcPct val="90000"/>
              </a:lnSpc>
            </a:pPr>
            <a:r>
              <a:rPr lang="en-US" altLang="en-US" sz="2800" dirty="0">
                <a:ea typeface="ＭＳ Ｐゴシック" panose="020B0600070205080204" pitchFamily="34" charset="-128"/>
              </a:rPr>
              <a:t> Layering</a:t>
            </a:r>
          </a:p>
          <a:p>
            <a:pPr lvl="2" eaLnBrk="1" hangingPunct="1">
              <a:lnSpc>
                <a:spcPct val="90000"/>
              </a:lnSpc>
            </a:pPr>
            <a:r>
              <a:rPr lang="en-US" altLang="en-US" sz="2800" dirty="0">
                <a:ea typeface="ＭＳ Ｐゴシック" panose="020B0600070205080204" pitchFamily="34" charset="-128"/>
              </a:rPr>
              <a:t> Division or separation</a:t>
            </a:r>
          </a:p>
          <a:p>
            <a:pPr lvl="2" eaLnBrk="1" hangingPunct="1">
              <a:lnSpc>
                <a:spcPct val="90000"/>
              </a:lnSpc>
            </a:pPr>
            <a:r>
              <a:rPr lang="en-US" altLang="en-US" sz="2800" dirty="0">
                <a:ea typeface="ＭＳ Ｐゴシック" panose="020B0600070205080204" pitchFamily="34" charset="-128"/>
              </a:rPr>
              <a:t> Budding</a:t>
            </a:r>
          </a:p>
          <a:p>
            <a:pPr lvl="2" eaLnBrk="1" hangingPunct="1">
              <a:lnSpc>
                <a:spcPct val="90000"/>
              </a:lnSpc>
            </a:pPr>
            <a:r>
              <a:rPr lang="en-US" altLang="en-US" sz="2800" dirty="0">
                <a:ea typeface="ＭＳ Ｐゴシック" panose="020B0600070205080204" pitchFamily="34" charset="-128"/>
              </a:rPr>
              <a:t> Grafting</a:t>
            </a:r>
          </a:p>
          <a:p>
            <a:pPr lvl="2" eaLnBrk="1" hangingPunct="1">
              <a:lnSpc>
                <a:spcPct val="90000"/>
              </a:lnSpc>
            </a:pPr>
            <a:r>
              <a:rPr lang="en-US" altLang="en-US" sz="2800" dirty="0">
                <a:ea typeface="ＭＳ Ｐゴシック" panose="020B0600070205080204" pitchFamily="34" charset="-128"/>
              </a:rPr>
              <a:t> Tissue culture</a:t>
            </a:r>
          </a:p>
        </p:txBody>
      </p:sp>
    </p:spTree>
    <p:extLst>
      <p:ext uri="{BB962C8B-B14F-4D97-AF65-F5344CB8AC3E}">
        <p14:creationId xmlns:p14="http://schemas.microsoft.com/office/powerpoint/2010/main" val="18619516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9458">
                                            <p:txEl>
                                              <p:pRg st="0" end="0"/>
                                            </p:txEl>
                                          </p:spTgt>
                                        </p:tgtEl>
                                        <p:attrNameLst>
                                          <p:attrName>style.visibility</p:attrName>
                                        </p:attrNameLst>
                                      </p:cBhvr>
                                      <p:to>
                                        <p:strVal val="visible"/>
                                      </p:to>
                                    </p:set>
                                    <p:anim calcmode="lin" valueType="num">
                                      <p:cBhvr additive="base">
                                        <p:cTn id="7" dur="1000" fill="hold"/>
                                        <p:tgtEl>
                                          <p:spTgt spid="19458">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1945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9458">
                                            <p:txEl>
                                              <p:pRg st="1" end="1"/>
                                            </p:txEl>
                                          </p:spTgt>
                                        </p:tgtEl>
                                        <p:attrNameLst>
                                          <p:attrName>style.visibility</p:attrName>
                                        </p:attrNameLst>
                                      </p:cBhvr>
                                      <p:to>
                                        <p:strVal val="visible"/>
                                      </p:to>
                                    </p:set>
                                    <p:anim calcmode="lin" valueType="num">
                                      <p:cBhvr additive="base">
                                        <p:cTn id="13" dur="1000" fill="hold"/>
                                        <p:tgtEl>
                                          <p:spTgt spid="19458">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19458">
                                            <p:txEl>
                                              <p:pRg st="1" end="1"/>
                                            </p:txEl>
                                          </p:spTgt>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9" presetClass="entr" presetSubtype="0" fill="hold" nodeType="afterEffect">
                                  <p:stCondLst>
                                    <p:cond delay="0"/>
                                  </p:stCondLst>
                                  <p:childTnLst>
                                    <p:set>
                                      <p:cBhvr>
                                        <p:cTn id="17" dur="1" fill="hold">
                                          <p:stCondLst>
                                            <p:cond delay="0"/>
                                          </p:stCondLst>
                                        </p:cTn>
                                        <p:tgtEl>
                                          <p:spTgt spid="19458">
                                            <p:txEl>
                                              <p:pRg st="2" end="2"/>
                                            </p:txEl>
                                          </p:spTgt>
                                        </p:tgtEl>
                                        <p:attrNameLst>
                                          <p:attrName>style.visibility</p:attrName>
                                        </p:attrNameLst>
                                      </p:cBhvr>
                                      <p:to>
                                        <p:strVal val="visible"/>
                                      </p:to>
                                    </p:set>
                                    <p:animEffect transition="in" filter="dissolve">
                                      <p:cBhvr>
                                        <p:cTn id="18" dur="1000"/>
                                        <p:tgtEl>
                                          <p:spTgt spid="19458">
                                            <p:txEl>
                                              <p:pRg st="2" end="2"/>
                                            </p:txEl>
                                          </p:spTgt>
                                        </p:tgtEl>
                                      </p:cBhvr>
                                    </p:animEffect>
                                  </p:childTnLst>
                                </p:cTn>
                              </p:par>
                            </p:childTnLst>
                          </p:cTn>
                        </p:par>
                        <p:par>
                          <p:cTn id="19" fill="hold">
                            <p:stCondLst>
                              <p:cond delay="2000"/>
                            </p:stCondLst>
                            <p:childTnLst>
                              <p:par>
                                <p:cTn id="20" presetID="9" presetClass="entr" presetSubtype="0" fill="hold" nodeType="afterEffect">
                                  <p:stCondLst>
                                    <p:cond delay="0"/>
                                  </p:stCondLst>
                                  <p:childTnLst>
                                    <p:set>
                                      <p:cBhvr>
                                        <p:cTn id="21" dur="1" fill="hold">
                                          <p:stCondLst>
                                            <p:cond delay="0"/>
                                          </p:stCondLst>
                                        </p:cTn>
                                        <p:tgtEl>
                                          <p:spTgt spid="19458">
                                            <p:txEl>
                                              <p:pRg st="3" end="3"/>
                                            </p:txEl>
                                          </p:spTgt>
                                        </p:tgtEl>
                                        <p:attrNameLst>
                                          <p:attrName>style.visibility</p:attrName>
                                        </p:attrNameLst>
                                      </p:cBhvr>
                                      <p:to>
                                        <p:strVal val="visible"/>
                                      </p:to>
                                    </p:set>
                                    <p:animEffect transition="in" filter="dissolve">
                                      <p:cBhvr>
                                        <p:cTn id="22" dur="1000"/>
                                        <p:tgtEl>
                                          <p:spTgt spid="19458">
                                            <p:txEl>
                                              <p:pRg st="3" end="3"/>
                                            </p:txEl>
                                          </p:spTgt>
                                        </p:tgtEl>
                                      </p:cBhvr>
                                    </p:animEffect>
                                  </p:childTnLst>
                                </p:cTn>
                              </p:par>
                            </p:childTnLst>
                          </p:cTn>
                        </p:par>
                        <p:par>
                          <p:cTn id="23" fill="hold">
                            <p:stCondLst>
                              <p:cond delay="3000"/>
                            </p:stCondLst>
                            <p:childTnLst>
                              <p:par>
                                <p:cTn id="24" presetID="9" presetClass="entr" presetSubtype="0" fill="hold" nodeType="afterEffect">
                                  <p:stCondLst>
                                    <p:cond delay="0"/>
                                  </p:stCondLst>
                                  <p:childTnLst>
                                    <p:set>
                                      <p:cBhvr>
                                        <p:cTn id="25" dur="1" fill="hold">
                                          <p:stCondLst>
                                            <p:cond delay="0"/>
                                          </p:stCondLst>
                                        </p:cTn>
                                        <p:tgtEl>
                                          <p:spTgt spid="19458">
                                            <p:txEl>
                                              <p:pRg st="4" end="4"/>
                                            </p:txEl>
                                          </p:spTgt>
                                        </p:tgtEl>
                                        <p:attrNameLst>
                                          <p:attrName>style.visibility</p:attrName>
                                        </p:attrNameLst>
                                      </p:cBhvr>
                                      <p:to>
                                        <p:strVal val="visible"/>
                                      </p:to>
                                    </p:set>
                                    <p:animEffect transition="in" filter="dissolve">
                                      <p:cBhvr>
                                        <p:cTn id="26" dur="1000"/>
                                        <p:tgtEl>
                                          <p:spTgt spid="19458">
                                            <p:txEl>
                                              <p:pRg st="4" end="4"/>
                                            </p:txEl>
                                          </p:spTgt>
                                        </p:tgtEl>
                                      </p:cBhvr>
                                    </p:animEffect>
                                  </p:childTnLst>
                                </p:cTn>
                              </p:par>
                            </p:childTnLst>
                          </p:cTn>
                        </p:par>
                        <p:par>
                          <p:cTn id="27" fill="hold">
                            <p:stCondLst>
                              <p:cond delay="4000"/>
                            </p:stCondLst>
                            <p:childTnLst>
                              <p:par>
                                <p:cTn id="28" presetID="9" presetClass="entr" presetSubtype="0" fill="hold" nodeType="afterEffect">
                                  <p:stCondLst>
                                    <p:cond delay="0"/>
                                  </p:stCondLst>
                                  <p:childTnLst>
                                    <p:set>
                                      <p:cBhvr>
                                        <p:cTn id="29" dur="1" fill="hold">
                                          <p:stCondLst>
                                            <p:cond delay="0"/>
                                          </p:stCondLst>
                                        </p:cTn>
                                        <p:tgtEl>
                                          <p:spTgt spid="19458">
                                            <p:txEl>
                                              <p:pRg st="5" end="5"/>
                                            </p:txEl>
                                          </p:spTgt>
                                        </p:tgtEl>
                                        <p:attrNameLst>
                                          <p:attrName>style.visibility</p:attrName>
                                        </p:attrNameLst>
                                      </p:cBhvr>
                                      <p:to>
                                        <p:strVal val="visible"/>
                                      </p:to>
                                    </p:set>
                                    <p:animEffect transition="in" filter="dissolve">
                                      <p:cBhvr>
                                        <p:cTn id="30" dur="1000"/>
                                        <p:tgtEl>
                                          <p:spTgt spid="19458">
                                            <p:txEl>
                                              <p:pRg st="5" end="5"/>
                                            </p:txEl>
                                          </p:spTgt>
                                        </p:tgtEl>
                                      </p:cBhvr>
                                    </p:animEffect>
                                  </p:childTnLst>
                                </p:cTn>
                              </p:par>
                            </p:childTnLst>
                          </p:cTn>
                        </p:par>
                        <p:par>
                          <p:cTn id="31" fill="hold">
                            <p:stCondLst>
                              <p:cond delay="5000"/>
                            </p:stCondLst>
                            <p:childTnLst>
                              <p:par>
                                <p:cTn id="32" presetID="9" presetClass="entr" presetSubtype="0" fill="hold" nodeType="afterEffect">
                                  <p:stCondLst>
                                    <p:cond delay="0"/>
                                  </p:stCondLst>
                                  <p:childTnLst>
                                    <p:set>
                                      <p:cBhvr>
                                        <p:cTn id="33" dur="1" fill="hold">
                                          <p:stCondLst>
                                            <p:cond delay="0"/>
                                          </p:stCondLst>
                                        </p:cTn>
                                        <p:tgtEl>
                                          <p:spTgt spid="19458">
                                            <p:txEl>
                                              <p:pRg st="6" end="6"/>
                                            </p:txEl>
                                          </p:spTgt>
                                        </p:tgtEl>
                                        <p:attrNameLst>
                                          <p:attrName>style.visibility</p:attrName>
                                        </p:attrNameLst>
                                      </p:cBhvr>
                                      <p:to>
                                        <p:strVal val="visible"/>
                                      </p:to>
                                    </p:set>
                                    <p:animEffect transition="in" filter="dissolve">
                                      <p:cBhvr>
                                        <p:cTn id="34" dur="1000"/>
                                        <p:tgtEl>
                                          <p:spTgt spid="19458">
                                            <p:txEl>
                                              <p:pRg st="6" end="6"/>
                                            </p:txEl>
                                          </p:spTgt>
                                        </p:tgtEl>
                                      </p:cBhvr>
                                    </p:animEffect>
                                  </p:childTnLst>
                                </p:cTn>
                              </p:par>
                            </p:childTnLst>
                          </p:cTn>
                        </p:par>
                        <p:par>
                          <p:cTn id="35" fill="hold">
                            <p:stCondLst>
                              <p:cond delay="6000"/>
                            </p:stCondLst>
                            <p:childTnLst>
                              <p:par>
                                <p:cTn id="36" presetID="9" presetClass="entr" presetSubtype="0" fill="hold" nodeType="afterEffect">
                                  <p:stCondLst>
                                    <p:cond delay="0"/>
                                  </p:stCondLst>
                                  <p:childTnLst>
                                    <p:set>
                                      <p:cBhvr>
                                        <p:cTn id="37" dur="1" fill="hold">
                                          <p:stCondLst>
                                            <p:cond delay="0"/>
                                          </p:stCondLst>
                                        </p:cTn>
                                        <p:tgtEl>
                                          <p:spTgt spid="19458">
                                            <p:txEl>
                                              <p:pRg st="7" end="7"/>
                                            </p:txEl>
                                          </p:spTgt>
                                        </p:tgtEl>
                                        <p:attrNameLst>
                                          <p:attrName>style.visibility</p:attrName>
                                        </p:attrNameLst>
                                      </p:cBhvr>
                                      <p:to>
                                        <p:strVal val="visible"/>
                                      </p:to>
                                    </p:set>
                                    <p:animEffect transition="in" filter="dissolve">
                                      <p:cBhvr>
                                        <p:cTn id="38" dur="1000"/>
                                        <p:tgtEl>
                                          <p:spTgt spid="1945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1C8E1871-E257-6E44-AA57-54971830590F}"/>
              </a:ext>
            </a:extLst>
          </p:cNvPr>
          <p:cNvSpPr>
            <a:spLocks noGrp="1"/>
          </p:cNvSpPr>
          <p:nvPr>
            <p:ph type="title"/>
          </p:nvPr>
        </p:nvSpPr>
        <p:spPr>
          <a:xfrm>
            <a:off x="2344593" y="624110"/>
            <a:ext cx="4539682" cy="1280890"/>
          </a:xfrm>
        </p:spPr>
        <p:txBody>
          <a:bodyPr/>
          <a:lstStyle/>
          <a:p>
            <a:r>
              <a:rPr lang="en-US" altLang="en-US" dirty="0">
                <a:solidFill>
                  <a:schemeClr val="tx1">
                    <a:lumMod val="75000"/>
                    <a:lumOff val="25000"/>
                  </a:schemeClr>
                </a:solidFill>
                <a:ea typeface="ＭＳ Ｐゴシック" panose="020B0600070205080204" pitchFamily="34" charset="-128"/>
              </a:rPr>
              <a:t>Cuttings - Defined</a:t>
            </a:r>
          </a:p>
        </p:txBody>
      </p:sp>
      <p:sp>
        <p:nvSpPr>
          <p:cNvPr id="27650" name="Content Placeholder 2">
            <a:extLst>
              <a:ext uri="{FF2B5EF4-FFF2-40B4-BE49-F238E27FC236}">
                <a16:creationId xmlns:a16="http://schemas.microsoft.com/office/drawing/2014/main" id="{048DF884-203C-294D-B23E-316129289FED}"/>
              </a:ext>
            </a:extLst>
          </p:cNvPr>
          <p:cNvSpPr>
            <a:spLocks noGrp="1"/>
          </p:cNvSpPr>
          <p:nvPr>
            <p:ph idx="1"/>
          </p:nvPr>
        </p:nvSpPr>
        <p:spPr>
          <a:xfrm>
            <a:off x="1776245" y="1695450"/>
            <a:ext cx="6442841" cy="3651250"/>
          </a:xfrm>
        </p:spPr>
        <p:txBody>
          <a:bodyPr>
            <a:normAutofit/>
          </a:bodyPr>
          <a:lstStyle/>
          <a:p>
            <a:pPr eaLnBrk="1" hangingPunct="1"/>
            <a:r>
              <a:rPr lang="en-US" altLang="en-US" sz="2400" dirty="0">
                <a:ea typeface="ＭＳ Ｐゴシック" panose="020B0600070205080204" pitchFamily="34" charset="-128"/>
              </a:rPr>
              <a:t>Any detached plant part which, when grown under favorable conditions, will produce a new plant </a:t>
            </a:r>
            <a:r>
              <a:rPr lang="en-US" altLang="en-US" sz="2400" u="sng" dirty="0">
                <a:ea typeface="ＭＳ Ｐゴシック" panose="020B0600070205080204" pitchFamily="34" charset="-128"/>
              </a:rPr>
              <a:t>identical</a:t>
            </a:r>
            <a:r>
              <a:rPr lang="en-US" altLang="en-US" sz="2400" dirty="0">
                <a:ea typeface="ＭＳ Ｐゴシック" panose="020B0600070205080204" pitchFamily="34" charset="-128"/>
              </a:rPr>
              <a:t> to the parent plant</a:t>
            </a:r>
          </a:p>
          <a:p>
            <a:pPr eaLnBrk="1" hangingPunct="1"/>
            <a:r>
              <a:rPr lang="en-US" altLang="en-US" sz="2400" dirty="0">
                <a:ea typeface="ＭＳ Ｐゴシック" panose="020B0600070205080204" pitchFamily="34" charset="-128"/>
              </a:rPr>
              <a:t>Types of cuttings</a:t>
            </a:r>
          </a:p>
          <a:p>
            <a:pPr eaLnBrk="1" hangingPunct="1">
              <a:buFontTx/>
              <a:buNone/>
            </a:pPr>
            <a:r>
              <a:rPr lang="en-US" altLang="en-US" sz="2400" dirty="0">
                <a:ea typeface="ＭＳ Ｐゴシック" panose="020B0600070205080204" pitchFamily="34" charset="-128"/>
              </a:rPr>
              <a:t>		   Root</a:t>
            </a:r>
          </a:p>
          <a:p>
            <a:pPr eaLnBrk="1" hangingPunct="1">
              <a:buFontTx/>
              <a:buNone/>
            </a:pPr>
            <a:r>
              <a:rPr lang="en-US" altLang="en-US" sz="2400" dirty="0">
                <a:ea typeface="ＭＳ Ｐゴシック" panose="020B0600070205080204" pitchFamily="34" charset="-128"/>
              </a:rPr>
              <a:t>		   Leaf</a:t>
            </a:r>
          </a:p>
          <a:p>
            <a:pPr eaLnBrk="1" hangingPunct="1">
              <a:buFontTx/>
              <a:buNone/>
            </a:pPr>
            <a:r>
              <a:rPr lang="en-US" altLang="en-US" sz="2400" dirty="0">
                <a:ea typeface="ＭＳ Ｐゴシック" panose="020B0600070205080204" pitchFamily="34" charset="-128"/>
              </a:rPr>
              <a:t>		   Stem</a:t>
            </a:r>
          </a:p>
          <a:p>
            <a:endParaRPr lang="en-US" altLang="en-US" dirty="0">
              <a:ea typeface="ＭＳ Ｐゴシック" panose="020B0600070205080204" pitchFamily="34" charset="-128"/>
            </a:endParaRPr>
          </a:p>
        </p:txBody>
      </p:sp>
      <p:sp>
        <p:nvSpPr>
          <p:cNvPr id="2" name="TextBox 1">
            <a:extLst>
              <a:ext uri="{FF2B5EF4-FFF2-40B4-BE49-F238E27FC236}">
                <a16:creationId xmlns:a16="http://schemas.microsoft.com/office/drawing/2014/main" id="{591D6CC4-75BB-5147-BE9E-8D3F32DA8A82}"/>
              </a:ext>
            </a:extLst>
          </p:cNvPr>
          <p:cNvSpPr txBox="1"/>
          <p:nvPr/>
        </p:nvSpPr>
        <p:spPr>
          <a:xfrm>
            <a:off x="2315981" y="5621039"/>
            <a:ext cx="5789613" cy="558975"/>
          </a:xfrm>
          <a:prstGeom prst="rect">
            <a:avLst/>
          </a:prstGeom>
          <a:noFill/>
        </p:spPr>
        <p:txBody>
          <a:bodyPr wrap="none">
            <a:spAutoFit/>
          </a:bodyPr>
          <a:lstStyle/>
          <a:p>
            <a:pPr>
              <a:defRPr/>
            </a:pPr>
            <a:r>
              <a:rPr lang="en-US" b="1" i="1" dirty="0">
                <a:solidFill>
                  <a:srgbClr val="FF0000"/>
                </a:solidFill>
                <a:latin typeface="+mn-lt"/>
                <a:ea typeface="ＭＳ Ｐゴシック" charset="0"/>
                <a:cs typeface="ＭＳ Ｐゴシック" charset="0"/>
              </a:rPr>
              <a:t>We will be discussing stem cuttings in this program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animEffect transition="in" filter="strips(downLeft)">
                                      <p:cBhvr>
                                        <p:cTn id="7" dur="1000"/>
                                        <p:tgtEl>
                                          <p:spTgt spid="2765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27650">
                                            <p:txEl>
                                              <p:pRg st="1" end="1"/>
                                            </p:txEl>
                                          </p:spTgt>
                                        </p:tgtEl>
                                        <p:attrNameLst>
                                          <p:attrName>style.visibility</p:attrName>
                                        </p:attrNameLst>
                                      </p:cBhvr>
                                      <p:to>
                                        <p:strVal val="visible"/>
                                      </p:to>
                                    </p:set>
                                    <p:animEffect transition="in" filter="strips(downLeft)">
                                      <p:cBhvr>
                                        <p:cTn id="12" dur="1000"/>
                                        <p:tgtEl>
                                          <p:spTgt spid="2765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12" fill="hold" nodeType="clickEffect">
                                  <p:stCondLst>
                                    <p:cond delay="0"/>
                                  </p:stCondLst>
                                  <p:childTnLst>
                                    <p:set>
                                      <p:cBhvr>
                                        <p:cTn id="16" dur="1" fill="hold">
                                          <p:stCondLst>
                                            <p:cond delay="0"/>
                                          </p:stCondLst>
                                        </p:cTn>
                                        <p:tgtEl>
                                          <p:spTgt spid="27650">
                                            <p:txEl>
                                              <p:pRg st="2" end="2"/>
                                            </p:txEl>
                                          </p:spTgt>
                                        </p:tgtEl>
                                        <p:attrNameLst>
                                          <p:attrName>style.visibility</p:attrName>
                                        </p:attrNameLst>
                                      </p:cBhvr>
                                      <p:to>
                                        <p:strVal val="visible"/>
                                      </p:to>
                                    </p:set>
                                    <p:animEffect transition="in" filter="strips(downLeft)">
                                      <p:cBhvr>
                                        <p:cTn id="17" dur="1000"/>
                                        <p:tgtEl>
                                          <p:spTgt spid="2765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12" fill="hold" nodeType="clickEffect">
                                  <p:stCondLst>
                                    <p:cond delay="0"/>
                                  </p:stCondLst>
                                  <p:childTnLst>
                                    <p:set>
                                      <p:cBhvr>
                                        <p:cTn id="21" dur="1" fill="hold">
                                          <p:stCondLst>
                                            <p:cond delay="0"/>
                                          </p:stCondLst>
                                        </p:cTn>
                                        <p:tgtEl>
                                          <p:spTgt spid="27650">
                                            <p:txEl>
                                              <p:pRg st="3" end="3"/>
                                            </p:txEl>
                                          </p:spTgt>
                                        </p:tgtEl>
                                        <p:attrNameLst>
                                          <p:attrName>style.visibility</p:attrName>
                                        </p:attrNameLst>
                                      </p:cBhvr>
                                      <p:to>
                                        <p:strVal val="visible"/>
                                      </p:to>
                                    </p:set>
                                    <p:animEffect transition="in" filter="strips(downLeft)">
                                      <p:cBhvr>
                                        <p:cTn id="22" dur="1000"/>
                                        <p:tgtEl>
                                          <p:spTgt spid="27650">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12" fill="hold" nodeType="clickEffect">
                                  <p:stCondLst>
                                    <p:cond delay="0"/>
                                  </p:stCondLst>
                                  <p:childTnLst>
                                    <p:set>
                                      <p:cBhvr>
                                        <p:cTn id="26" dur="1" fill="hold">
                                          <p:stCondLst>
                                            <p:cond delay="0"/>
                                          </p:stCondLst>
                                        </p:cTn>
                                        <p:tgtEl>
                                          <p:spTgt spid="27650">
                                            <p:txEl>
                                              <p:pRg st="4" end="4"/>
                                            </p:txEl>
                                          </p:spTgt>
                                        </p:tgtEl>
                                        <p:attrNameLst>
                                          <p:attrName>style.visibility</p:attrName>
                                        </p:attrNameLst>
                                      </p:cBhvr>
                                      <p:to>
                                        <p:strVal val="visible"/>
                                      </p:to>
                                    </p:set>
                                    <p:animEffect transition="in" filter="strips(downLeft)">
                                      <p:cBhvr>
                                        <p:cTn id="27" dur="1000"/>
                                        <p:tgtEl>
                                          <p:spTgt spid="27650">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12" fill="hold" nodeType="clickEffect">
                                  <p:stCondLst>
                                    <p:cond delay="0"/>
                                  </p:stCondLst>
                                  <p:childTnLst>
                                    <p:set>
                                      <p:cBhvr>
                                        <p:cTn id="31" dur="1" fill="hold">
                                          <p:stCondLst>
                                            <p:cond delay="0"/>
                                          </p:stCondLst>
                                        </p:cTn>
                                        <p:tgtEl>
                                          <p:spTgt spid="2">
                                            <p:txEl>
                                              <p:pRg st="0" end="0"/>
                                            </p:txEl>
                                          </p:spTgt>
                                        </p:tgtEl>
                                        <p:attrNameLst>
                                          <p:attrName>style.visibility</p:attrName>
                                        </p:attrNameLst>
                                      </p:cBhvr>
                                      <p:to>
                                        <p:strVal val="visible"/>
                                      </p:to>
                                    </p:set>
                                    <p:animEffect transition="in" filter="strips(downLeft)">
                                      <p:cBhvr>
                                        <p:cTn id="32"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8C86B-0C09-1442-85C7-E4859A610532}"/>
              </a:ext>
            </a:extLst>
          </p:cNvPr>
          <p:cNvSpPr>
            <a:spLocks noGrp="1"/>
          </p:cNvSpPr>
          <p:nvPr>
            <p:ph type="title"/>
          </p:nvPr>
        </p:nvSpPr>
        <p:spPr/>
        <p:txBody>
          <a:bodyPr/>
          <a:lstStyle/>
          <a:p>
            <a:r>
              <a:rPr lang="en-US" dirty="0"/>
              <a:t>Stem Cuttings</a:t>
            </a:r>
          </a:p>
        </p:txBody>
      </p:sp>
      <p:sp>
        <p:nvSpPr>
          <p:cNvPr id="3" name="Content Placeholder 2">
            <a:extLst>
              <a:ext uri="{FF2B5EF4-FFF2-40B4-BE49-F238E27FC236}">
                <a16:creationId xmlns:a16="http://schemas.microsoft.com/office/drawing/2014/main" id="{FCA248EE-2D29-6D47-AA3D-55FDEBB1AE87}"/>
              </a:ext>
            </a:extLst>
          </p:cNvPr>
          <p:cNvSpPr>
            <a:spLocks noGrp="1"/>
          </p:cNvSpPr>
          <p:nvPr>
            <p:ph idx="1"/>
          </p:nvPr>
        </p:nvSpPr>
        <p:spPr>
          <a:xfrm>
            <a:off x="1942415" y="1671407"/>
            <a:ext cx="6591985" cy="3702259"/>
          </a:xfrm>
        </p:spPr>
        <p:txBody>
          <a:bodyPr>
            <a:normAutofit/>
          </a:bodyPr>
          <a:lstStyle/>
          <a:p>
            <a:pPr>
              <a:lnSpc>
                <a:spcPct val="160000"/>
              </a:lnSpc>
            </a:pPr>
            <a:r>
              <a:rPr lang="en-US" altLang="en-US" dirty="0">
                <a:ea typeface="ＭＳ Ｐゴシック" panose="020B0600070205080204" pitchFamily="34" charset="-128"/>
              </a:rPr>
              <a:t>One of the simplest methods of propagating new roses is to cut off pieces of the stem and plant them into a growing medium, where they will take root</a:t>
            </a:r>
          </a:p>
          <a:p>
            <a:pPr>
              <a:lnSpc>
                <a:spcPct val="160000"/>
              </a:lnSpc>
            </a:pPr>
            <a:r>
              <a:rPr lang="en-US" altLang="en-US" dirty="0">
                <a:ea typeface="ＭＳ Ｐゴシック" panose="020B0600070205080204" pitchFamily="34" charset="-128"/>
              </a:rPr>
              <a:t>There are two different methods;</a:t>
            </a:r>
          </a:p>
          <a:p>
            <a:pPr lvl="1">
              <a:lnSpc>
                <a:spcPct val="160000"/>
              </a:lnSpc>
            </a:pPr>
            <a:r>
              <a:rPr lang="en-US" altLang="en-US" sz="1800" dirty="0">
                <a:ea typeface="ＭＳ Ｐゴシック" panose="020B0600070205080204" pitchFamily="34" charset="-128"/>
              </a:rPr>
              <a:t>Hardwood – taken in late fall or early winter</a:t>
            </a:r>
          </a:p>
          <a:p>
            <a:pPr lvl="1">
              <a:lnSpc>
                <a:spcPct val="160000"/>
              </a:lnSpc>
            </a:pPr>
            <a:r>
              <a:rPr lang="en-US" altLang="en-US" sz="1800" dirty="0">
                <a:ea typeface="ＭＳ Ｐゴシック" panose="020B0600070205080204" pitchFamily="34" charset="-128"/>
              </a:rPr>
              <a:t>Softwood – taken during the growing season</a:t>
            </a:r>
          </a:p>
          <a:p>
            <a:pPr>
              <a:lnSpc>
                <a:spcPct val="160000"/>
              </a:lnSpc>
            </a:pPr>
            <a:r>
              <a:rPr lang="en-US" altLang="en-US" dirty="0">
                <a:ea typeface="ＭＳ Ｐゴシック" panose="020B0600070205080204" pitchFamily="34" charset="-128"/>
              </a:rPr>
              <a:t>Let’s talk about some </a:t>
            </a:r>
            <a:r>
              <a:rPr lang="en-US" altLang="en-US" b="1" dirty="0">
                <a:ea typeface="ＭＳ Ｐゴシック" panose="020B0600070205080204" pitchFamily="34" charset="-128"/>
              </a:rPr>
              <a:t>softwood</a:t>
            </a:r>
            <a:r>
              <a:rPr lang="en-US" altLang="en-US" dirty="0">
                <a:ea typeface="ＭＳ Ｐゴシック" panose="020B0600070205080204" pitchFamily="34" charset="-128"/>
              </a:rPr>
              <a:t> cuttings today!</a:t>
            </a:r>
            <a:endParaRPr lang="en-US" dirty="0"/>
          </a:p>
        </p:txBody>
      </p:sp>
      <p:sp>
        <p:nvSpPr>
          <p:cNvPr id="4" name="TextBox 3">
            <a:extLst>
              <a:ext uri="{FF2B5EF4-FFF2-40B4-BE49-F238E27FC236}">
                <a16:creationId xmlns:a16="http://schemas.microsoft.com/office/drawing/2014/main" id="{AC732595-C7F4-2446-8D66-33E4A4A63DCA}"/>
              </a:ext>
            </a:extLst>
          </p:cNvPr>
          <p:cNvSpPr txBox="1"/>
          <p:nvPr/>
        </p:nvSpPr>
        <p:spPr>
          <a:xfrm>
            <a:off x="1352811" y="5595308"/>
            <a:ext cx="7066933" cy="738664"/>
          </a:xfrm>
          <a:prstGeom prst="rect">
            <a:avLst/>
          </a:prstGeom>
          <a:noFill/>
        </p:spPr>
        <p:txBody>
          <a:bodyPr wrap="square" rtlCol="0">
            <a:spAutoFit/>
          </a:bodyPr>
          <a:lstStyle/>
          <a:p>
            <a:r>
              <a:rPr lang="en-US" altLang="en-US" sz="1400" i="1" dirty="0"/>
              <a:t>Note:  The ‘</a:t>
            </a:r>
            <a:r>
              <a:rPr lang="en-US" altLang="ja-JP" sz="1400" i="1" dirty="0"/>
              <a:t>baggie’ method we will describe is probably the easiest way to propagate softwood cuttings on a </a:t>
            </a:r>
            <a:r>
              <a:rPr lang="en-US" altLang="ja-JP" sz="1400" b="1" i="1" u="sng" dirty="0"/>
              <a:t>small</a:t>
            </a:r>
            <a:r>
              <a:rPr lang="en-US" altLang="ja-JP" sz="1400" i="1" dirty="0"/>
              <a:t> scale, as it provides the humid growing environment necessary for root and new leaf growth.</a:t>
            </a:r>
          </a:p>
        </p:txBody>
      </p:sp>
    </p:spTree>
    <p:extLst>
      <p:ext uri="{BB962C8B-B14F-4D97-AF65-F5344CB8AC3E}">
        <p14:creationId xmlns:p14="http://schemas.microsoft.com/office/powerpoint/2010/main" val="3542979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1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4">
                                            <p:txEl>
                                              <p:pRg st="0" end="0"/>
                                            </p:txEl>
                                          </p:spTgt>
                                        </p:tgtEl>
                                        <p:attrNameLst>
                                          <p:attrName>style.visibility</p:attrName>
                                        </p:attrNameLst>
                                      </p:cBhvr>
                                      <p:to>
                                        <p:strVal val="visible"/>
                                      </p:to>
                                    </p:set>
                                    <p:animEffect transition="in" filter="dissolve">
                                      <p:cBhvr>
                                        <p:cTn id="32"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3" descr="Hot To Trot A.jpg">
            <a:extLst>
              <a:ext uri="{FF2B5EF4-FFF2-40B4-BE49-F238E27FC236}">
                <a16:creationId xmlns:a16="http://schemas.microsoft.com/office/drawing/2014/main" id="{55BB22D4-0FDC-1B40-8BDC-CBF467DF8CB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305425" y="4457260"/>
            <a:ext cx="2336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TextBox 6">
            <a:extLst>
              <a:ext uri="{FF2B5EF4-FFF2-40B4-BE49-F238E27FC236}">
                <a16:creationId xmlns:a16="http://schemas.microsoft.com/office/drawing/2014/main" id="{4267060F-0A61-4941-B36E-38FCA3DC92DB}"/>
              </a:ext>
            </a:extLst>
          </p:cNvPr>
          <p:cNvSpPr txBox="1">
            <a:spLocks noChangeArrowheads="1"/>
          </p:cNvSpPr>
          <p:nvPr/>
        </p:nvSpPr>
        <p:spPr bwMode="auto">
          <a:xfrm>
            <a:off x="1551588" y="727902"/>
            <a:ext cx="6211957"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2000" dirty="0">
                <a:solidFill>
                  <a:schemeClr val="tx1">
                    <a:lumMod val="85000"/>
                    <a:lumOff val="15000"/>
                  </a:schemeClr>
                </a:solidFill>
                <a:latin typeface="+mn-lt"/>
              </a:rPr>
              <a:t>Let’s look at how to make more of these lovelies!</a:t>
            </a:r>
          </a:p>
        </p:txBody>
      </p:sp>
      <p:sp>
        <p:nvSpPr>
          <p:cNvPr id="29701" name="Text Box 7">
            <a:extLst>
              <a:ext uri="{FF2B5EF4-FFF2-40B4-BE49-F238E27FC236}">
                <a16:creationId xmlns:a16="http://schemas.microsoft.com/office/drawing/2014/main" id="{82B6DECF-C3CA-0046-8F85-F4D64EF686FD}"/>
              </a:ext>
            </a:extLst>
          </p:cNvPr>
          <p:cNvSpPr txBox="1">
            <a:spLocks noChangeArrowheads="1"/>
          </p:cNvSpPr>
          <p:nvPr/>
        </p:nvSpPr>
        <p:spPr bwMode="auto">
          <a:xfrm>
            <a:off x="3732213" y="4050860"/>
            <a:ext cx="14221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hangingPunct="1">
              <a:defRPr/>
            </a:pPr>
            <a:r>
              <a:rPr lang="en-US" sz="1400" dirty="0">
                <a:latin typeface="+mn-lt"/>
              </a:rPr>
              <a:t>Seattle Sunrise</a:t>
            </a:r>
          </a:p>
        </p:txBody>
      </p:sp>
      <p:sp>
        <p:nvSpPr>
          <p:cNvPr id="29702" name="Text Box 8">
            <a:extLst>
              <a:ext uri="{FF2B5EF4-FFF2-40B4-BE49-F238E27FC236}">
                <a16:creationId xmlns:a16="http://schemas.microsoft.com/office/drawing/2014/main" id="{BD41CD30-9641-F444-9CD5-DF512137D51F}"/>
              </a:ext>
            </a:extLst>
          </p:cNvPr>
          <p:cNvSpPr txBox="1">
            <a:spLocks noChangeArrowheads="1"/>
          </p:cNvSpPr>
          <p:nvPr/>
        </p:nvSpPr>
        <p:spPr bwMode="auto">
          <a:xfrm>
            <a:off x="5995988" y="6349560"/>
            <a:ext cx="133508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hangingPunct="1">
              <a:defRPr/>
            </a:pPr>
            <a:r>
              <a:rPr lang="en-US" sz="1400" dirty="0">
                <a:latin typeface="+mn-lt"/>
              </a:rPr>
              <a:t>Hot To Trot</a:t>
            </a:r>
          </a:p>
        </p:txBody>
      </p:sp>
      <p:pic>
        <p:nvPicPr>
          <p:cNvPr id="31750" name="Picture 11">
            <a:extLst>
              <a:ext uri="{FF2B5EF4-FFF2-40B4-BE49-F238E27FC236}">
                <a16:creationId xmlns:a16="http://schemas.microsoft.com/office/drawing/2014/main" id="{0AB421BE-C4EE-584A-B9F3-9784FE83BC1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411412" y="1447360"/>
            <a:ext cx="3856429" cy="254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2" name="Picture 10" descr="DSC01062.JPG">
            <a:extLst>
              <a:ext uri="{FF2B5EF4-FFF2-40B4-BE49-F238E27FC236}">
                <a16:creationId xmlns:a16="http://schemas.microsoft.com/office/drawing/2014/main" id="{E7848BCA-A2A1-414A-9D58-C80F12BAA150}"/>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855525" y="4457260"/>
            <a:ext cx="1824409"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9" name="TextBox 13">
            <a:extLst>
              <a:ext uri="{FF2B5EF4-FFF2-40B4-BE49-F238E27FC236}">
                <a16:creationId xmlns:a16="http://schemas.microsoft.com/office/drawing/2014/main" id="{19860201-A5C8-B241-A398-3FAE2F442285}"/>
              </a:ext>
            </a:extLst>
          </p:cNvPr>
          <p:cNvSpPr txBox="1">
            <a:spLocks noChangeArrowheads="1"/>
          </p:cNvSpPr>
          <p:nvPr/>
        </p:nvSpPr>
        <p:spPr bwMode="auto">
          <a:xfrm>
            <a:off x="2397234" y="6263507"/>
            <a:ext cx="58221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400" dirty="0">
                <a:latin typeface="+mn-lt"/>
              </a:rPr>
              <a:t>Lynn</a:t>
            </a:r>
          </a:p>
        </p:txBody>
      </p:sp>
      <p:sp>
        <p:nvSpPr>
          <p:cNvPr id="2" name="TextBox 1">
            <a:extLst>
              <a:ext uri="{FF2B5EF4-FFF2-40B4-BE49-F238E27FC236}">
                <a16:creationId xmlns:a16="http://schemas.microsoft.com/office/drawing/2014/main" id="{2ADBD89C-10ED-034C-B4BE-694EDECABC37}"/>
              </a:ext>
            </a:extLst>
          </p:cNvPr>
          <p:cNvSpPr txBox="1"/>
          <p:nvPr/>
        </p:nvSpPr>
        <p:spPr>
          <a:xfrm>
            <a:off x="5278438" y="3993710"/>
            <a:ext cx="966787" cy="215900"/>
          </a:xfrm>
          <a:prstGeom prst="rect">
            <a:avLst/>
          </a:prstGeom>
          <a:noFill/>
        </p:spPr>
        <p:txBody>
          <a:bodyPr wrap="none">
            <a:spAutoFit/>
          </a:bodyPr>
          <a:lstStyle/>
          <a:p>
            <a:pPr>
              <a:defRPr/>
            </a:pPr>
            <a:r>
              <a:rPr lang="en-US" sz="800" dirty="0">
                <a:latin typeface="+mn-lt"/>
                <a:ea typeface="ＭＳ Ｐゴシック" charset="0"/>
                <a:cs typeface="ＭＳ Ｐゴシック" charset="0"/>
              </a:rPr>
              <a:t>Photo by Rich Baer</a:t>
            </a:r>
          </a:p>
        </p:txBody>
      </p:sp>
      <p:sp>
        <p:nvSpPr>
          <p:cNvPr id="4" name="TextBox 3">
            <a:extLst>
              <a:ext uri="{FF2B5EF4-FFF2-40B4-BE49-F238E27FC236}">
                <a16:creationId xmlns:a16="http://schemas.microsoft.com/office/drawing/2014/main" id="{9DC54573-C189-E143-AB8A-E50DEF74F569}"/>
              </a:ext>
            </a:extLst>
          </p:cNvPr>
          <p:cNvSpPr txBox="1"/>
          <p:nvPr/>
        </p:nvSpPr>
        <p:spPr>
          <a:xfrm>
            <a:off x="6521450" y="6178110"/>
            <a:ext cx="1211263" cy="215900"/>
          </a:xfrm>
          <a:prstGeom prst="rect">
            <a:avLst/>
          </a:prstGeom>
          <a:noFill/>
        </p:spPr>
        <p:txBody>
          <a:bodyPr wrap="none">
            <a:spAutoFit/>
          </a:bodyPr>
          <a:lstStyle/>
          <a:p>
            <a:pPr>
              <a:defRPr/>
            </a:pPr>
            <a:r>
              <a:rPr lang="en-US" sz="800" dirty="0">
                <a:latin typeface="+mn-lt"/>
                <a:ea typeface="ＭＳ Ｐゴシック" charset="0"/>
                <a:cs typeface="ＭＳ Ｐゴシック" charset="0"/>
              </a:rPr>
              <a:t>Photo by Corinne Brown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77B6D-0830-3E46-A631-D47B621E9280}"/>
              </a:ext>
            </a:extLst>
          </p:cNvPr>
          <p:cNvSpPr>
            <a:spLocks noGrp="1"/>
          </p:cNvSpPr>
          <p:nvPr>
            <p:ph type="title"/>
          </p:nvPr>
        </p:nvSpPr>
        <p:spPr/>
        <p:txBody>
          <a:bodyPr/>
          <a:lstStyle/>
          <a:p>
            <a:r>
              <a:rPr lang="en-US" dirty="0"/>
              <a:t>Gather Materials</a:t>
            </a:r>
          </a:p>
        </p:txBody>
      </p:sp>
      <p:sp>
        <p:nvSpPr>
          <p:cNvPr id="3" name="Content Placeholder 2">
            <a:extLst>
              <a:ext uri="{FF2B5EF4-FFF2-40B4-BE49-F238E27FC236}">
                <a16:creationId xmlns:a16="http://schemas.microsoft.com/office/drawing/2014/main" id="{FF40E83E-5770-FC45-A163-58CE69E1F9D9}"/>
              </a:ext>
            </a:extLst>
          </p:cNvPr>
          <p:cNvSpPr>
            <a:spLocks noGrp="1"/>
          </p:cNvSpPr>
          <p:nvPr>
            <p:ph idx="1"/>
          </p:nvPr>
        </p:nvSpPr>
        <p:spPr>
          <a:xfrm>
            <a:off x="1815090" y="1410516"/>
            <a:ext cx="6796471" cy="3897207"/>
          </a:xfrm>
        </p:spPr>
        <p:txBody>
          <a:bodyPr>
            <a:normAutofit fontScale="92500" lnSpcReduction="20000"/>
          </a:bodyPr>
          <a:lstStyle/>
          <a:p>
            <a:pPr>
              <a:lnSpc>
                <a:spcPct val="110000"/>
              </a:lnSpc>
            </a:pPr>
            <a:r>
              <a:rPr lang="en-US" dirty="0"/>
              <a:t>Your cuttings</a:t>
            </a:r>
          </a:p>
          <a:p>
            <a:pPr>
              <a:lnSpc>
                <a:spcPct val="110000"/>
              </a:lnSpc>
            </a:pPr>
            <a:r>
              <a:rPr lang="en-US" dirty="0"/>
              <a:t>Containers or cut down milk cartons</a:t>
            </a:r>
          </a:p>
          <a:p>
            <a:pPr>
              <a:lnSpc>
                <a:spcPct val="110000"/>
              </a:lnSpc>
            </a:pPr>
            <a:r>
              <a:rPr lang="en-US" dirty="0"/>
              <a:t>Plant starter rooting cubes – we did use floral foam, but now use Root Riot ® cubes</a:t>
            </a:r>
          </a:p>
          <a:p>
            <a:pPr>
              <a:lnSpc>
                <a:spcPct val="110000"/>
              </a:lnSpc>
            </a:pPr>
            <a:r>
              <a:rPr lang="en-US" dirty="0"/>
              <a:t>Sterile potting mix – we prefer Sunshine #4</a:t>
            </a:r>
          </a:p>
          <a:p>
            <a:pPr>
              <a:lnSpc>
                <a:spcPct val="110000"/>
              </a:lnSpc>
            </a:pPr>
            <a:r>
              <a:rPr lang="en-US" dirty="0"/>
              <a:t>Rooting hormone – many brands available, liquid, powdered or gel -  we prefer Clonex ® gel</a:t>
            </a:r>
          </a:p>
          <a:p>
            <a:pPr>
              <a:lnSpc>
                <a:spcPct val="110000"/>
              </a:lnSpc>
            </a:pPr>
            <a:r>
              <a:rPr lang="en-US" dirty="0"/>
              <a:t>Labels or tags, cup and spoon, sharp pruners</a:t>
            </a:r>
          </a:p>
          <a:p>
            <a:pPr>
              <a:lnSpc>
                <a:spcPct val="110000"/>
              </a:lnSpc>
            </a:pPr>
            <a:r>
              <a:rPr lang="en-US" dirty="0"/>
              <a:t>Plastic bag (milky kind) &amp; support sticks </a:t>
            </a:r>
          </a:p>
          <a:p>
            <a:pPr>
              <a:lnSpc>
                <a:spcPct val="110000"/>
              </a:lnSpc>
            </a:pPr>
            <a:r>
              <a:rPr lang="en-US" dirty="0"/>
              <a:t>Other coverings as needed</a:t>
            </a:r>
          </a:p>
          <a:p>
            <a:pPr>
              <a:lnSpc>
                <a:spcPct val="110000"/>
              </a:lnSpc>
            </a:pPr>
            <a:r>
              <a:rPr lang="en-US" dirty="0"/>
              <a:t>Water</a:t>
            </a:r>
          </a:p>
        </p:txBody>
      </p:sp>
      <p:sp>
        <p:nvSpPr>
          <p:cNvPr id="4" name="TextBox 3">
            <a:extLst>
              <a:ext uri="{FF2B5EF4-FFF2-40B4-BE49-F238E27FC236}">
                <a16:creationId xmlns:a16="http://schemas.microsoft.com/office/drawing/2014/main" id="{41CFF6C4-1079-F842-91D9-298412AAB419}"/>
              </a:ext>
            </a:extLst>
          </p:cNvPr>
          <p:cNvSpPr txBox="1"/>
          <p:nvPr/>
        </p:nvSpPr>
        <p:spPr>
          <a:xfrm>
            <a:off x="1923397" y="5307724"/>
            <a:ext cx="6096000" cy="830997"/>
          </a:xfrm>
          <a:prstGeom prst="rect">
            <a:avLst/>
          </a:prstGeom>
          <a:noFill/>
        </p:spPr>
        <p:txBody>
          <a:bodyPr wrap="square" rtlCol="0">
            <a:spAutoFit/>
          </a:bodyPr>
          <a:lstStyle/>
          <a:p>
            <a:r>
              <a:rPr lang="en-US" altLang="en-US" sz="1600" i="1" dirty="0">
                <a:latin typeface="Goudy Old Style" panose="02020502050305020303" pitchFamily="18" charset="77"/>
              </a:rPr>
              <a:t>Note:  The following slides depict the propagation of minis and minifloras.  The procedure for HT</a:t>
            </a:r>
            <a:r>
              <a:rPr lang="ja-JP" altLang="en-US" sz="1600" i="1">
                <a:latin typeface="Goudy Old Style" panose="02020502050305020303" pitchFamily="18" charset="77"/>
              </a:rPr>
              <a:t>’</a:t>
            </a:r>
            <a:r>
              <a:rPr lang="en-US" altLang="ja-JP" sz="1600" i="1" dirty="0">
                <a:latin typeface="Goudy Old Style" panose="02020502050305020303" pitchFamily="18" charset="77"/>
              </a:rPr>
              <a:t>s and other large roses would be exactly the same, but with larger cuttings of approximately pencil diameter.</a:t>
            </a:r>
            <a:endParaRPr lang="en-US" altLang="en-US" sz="1600" i="1" dirty="0">
              <a:latin typeface="Goudy Old Style" panose="02020502050305020303" pitchFamily="18" charset="77"/>
            </a:endParaRPr>
          </a:p>
        </p:txBody>
      </p:sp>
    </p:spTree>
    <p:extLst>
      <p:ext uri="{BB962C8B-B14F-4D97-AF65-F5344CB8AC3E}">
        <p14:creationId xmlns:p14="http://schemas.microsoft.com/office/powerpoint/2010/main" val="1321216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1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1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1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1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arn(inVertical)">
                                      <p:cBhvr>
                                        <p:cTn id="47" dur="10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4">
                                            <p:txEl>
                                              <p:pRg st="0" end="0"/>
                                            </p:txEl>
                                          </p:spTgt>
                                        </p:tgtEl>
                                        <p:attrNameLst>
                                          <p:attrName>style.visibility</p:attrName>
                                        </p:attrNameLst>
                                      </p:cBhvr>
                                      <p:to>
                                        <p:strVal val="visible"/>
                                      </p:to>
                                    </p:set>
                                    <p:animEffect transition="in" filter="barn(inVertical)">
                                      <p:cBhvr>
                                        <p:cTn id="52"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7C7F0-04B4-4B47-82C8-8B3876436D79}"/>
              </a:ext>
            </a:extLst>
          </p:cNvPr>
          <p:cNvSpPr>
            <a:spLocks noGrp="1"/>
          </p:cNvSpPr>
          <p:nvPr>
            <p:ph type="title"/>
          </p:nvPr>
        </p:nvSpPr>
        <p:spPr/>
        <p:txBody>
          <a:bodyPr/>
          <a:lstStyle/>
          <a:p>
            <a:r>
              <a:rPr lang="en-US" dirty="0"/>
              <a:t>Plant Starter Cubes</a:t>
            </a:r>
          </a:p>
        </p:txBody>
      </p:sp>
      <p:sp>
        <p:nvSpPr>
          <p:cNvPr id="3" name="Content Placeholder 2">
            <a:extLst>
              <a:ext uri="{FF2B5EF4-FFF2-40B4-BE49-F238E27FC236}">
                <a16:creationId xmlns:a16="http://schemas.microsoft.com/office/drawing/2014/main" id="{7C70F114-4F9E-2844-B838-7A1D7F3ECDD2}"/>
              </a:ext>
            </a:extLst>
          </p:cNvPr>
          <p:cNvSpPr>
            <a:spLocks noGrp="1"/>
          </p:cNvSpPr>
          <p:nvPr>
            <p:ph idx="1"/>
          </p:nvPr>
        </p:nvSpPr>
        <p:spPr>
          <a:xfrm>
            <a:off x="3823095" y="1686991"/>
            <a:ext cx="4846343" cy="4378145"/>
          </a:xfrm>
        </p:spPr>
        <p:txBody>
          <a:bodyPr>
            <a:noAutofit/>
          </a:bodyPr>
          <a:lstStyle/>
          <a:p>
            <a:r>
              <a:rPr lang="en-US" sz="2000" dirty="0"/>
              <a:t>Made of fine grade Canadian peat moss</a:t>
            </a:r>
          </a:p>
          <a:p>
            <a:r>
              <a:rPr lang="en-US" sz="2000" dirty="0"/>
              <a:t>They are pH balanced and pre-moistened</a:t>
            </a:r>
          </a:p>
          <a:p>
            <a:r>
              <a:rPr lang="en-US" sz="2000" dirty="0"/>
              <a:t>They have a spongy texture that provides the ideal air to water ratio and allows them to maintain a consistent moisture level</a:t>
            </a:r>
          </a:p>
          <a:p>
            <a:r>
              <a:rPr lang="en-US" sz="2000" dirty="0"/>
              <a:t>They are specially inoculated with micro- nutrients and growth hormones to nourish young plants and aid in rapid root development </a:t>
            </a:r>
          </a:p>
        </p:txBody>
      </p:sp>
      <p:pic>
        <p:nvPicPr>
          <p:cNvPr id="6" name="Picture 5" descr="A picture containing text&#10;&#10;Description automatically generated">
            <a:extLst>
              <a:ext uri="{FF2B5EF4-FFF2-40B4-BE49-F238E27FC236}">
                <a16:creationId xmlns:a16="http://schemas.microsoft.com/office/drawing/2014/main" id="{ABB423D5-F119-3D49-83C5-B663F57316D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83417" y="1550177"/>
            <a:ext cx="2499963" cy="3311186"/>
          </a:xfrm>
          <a:prstGeom prst="rect">
            <a:avLst/>
          </a:prstGeom>
        </p:spPr>
      </p:pic>
      <p:grpSp>
        <p:nvGrpSpPr>
          <p:cNvPr id="5" name="Group 4">
            <a:extLst>
              <a:ext uri="{FF2B5EF4-FFF2-40B4-BE49-F238E27FC236}">
                <a16:creationId xmlns:a16="http://schemas.microsoft.com/office/drawing/2014/main" id="{AA7409F1-3B09-D844-ACF0-5474AF8A3102}"/>
              </a:ext>
            </a:extLst>
          </p:cNvPr>
          <p:cNvGrpSpPr/>
          <p:nvPr/>
        </p:nvGrpSpPr>
        <p:grpSpPr>
          <a:xfrm>
            <a:off x="1361218" y="4947025"/>
            <a:ext cx="2147250" cy="1743959"/>
            <a:chOff x="1361218" y="4947025"/>
            <a:chExt cx="2147250" cy="1743959"/>
          </a:xfrm>
        </p:grpSpPr>
        <p:pic>
          <p:nvPicPr>
            <p:cNvPr id="7" name="Picture 6" descr="A picture containing piece, athletic game&#10;&#10;Description automatically generated">
              <a:extLst>
                <a:ext uri="{FF2B5EF4-FFF2-40B4-BE49-F238E27FC236}">
                  <a16:creationId xmlns:a16="http://schemas.microsoft.com/office/drawing/2014/main" id="{DE0C69E6-0754-ED4D-A878-1209B6109CC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1708859" y="4599384"/>
              <a:ext cx="1451967" cy="2147250"/>
            </a:xfrm>
            <a:prstGeom prst="rect">
              <a:avLst/>
            </a:prstGeom>
          </p:spPr>
        </p:pic>
        <p:sp>
          <p:nvSpPr>
            <p:cNvPr id="4" name="TextBox 3">
              <a:extLst>
                <a:ext uri="{FF2B5EF4-FFF2-40B4-BE49-F238E27FC236}">
                  <a16:creationId xmlns:a16="http://schemas.microsoft.com/office/drawing/2014/main" id="{1CE4DA51-012B-974F-80FA-450014EB5698}"/>
                </a:ext>
              </a:extLst>
            </p:cNvPr>
            <p:cNvSpPr txBox="1"/>
            <p:nvPr/>
          </p:nvSpPr>
          <p:spPr>
            <a:xfrm>
              <a:off x="1608993" y="6444763"/>
              <a:ext cx="1834156" cy="246221"/>
            </a:xfrm>
            <a:prstGeom prst="rect">
              <a:avLst/>
            </a:prstGeom>
            <a:noFill/>
          </p:spPr>
          <p:txBody>
            <a:bodyPr wrap="none" rtlCol="0">
              <a:spAutoFit/>
            </a:bodyPr>
            <a:lstStyle/>
            <a:p>
              <a:r>
                <a:rPr lang="en-US" sz="1000" dirty="0"/>
                <a:t>Here you can see their size</a:t>
              </a:r>
            </a:p>
          </p:txBody>
        </p:sp>
      </p:grpSp>
    </p:spTree>
    <p:extLst>
      <p:ext uri="{BB962C8B-B14F-4D97-AF65-F5344CB8AC3E}">
        <p14:creationId xmlns:p14="http://schemas.microsoft.com/office/powerpoint/2010/main" val="1535071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1000"/>
                                        <p:tgtEl>
                                          <p:spTgt spid="6"/>
                                        </p:tgtEl>
                                      </p:cBhvr>
                                    </p:animEffect>
                                  </p:childTnLst>
                                </p:cTn>
                              </p:par>
                            </p:childTnLst>
                          </p:cTn>
                        </p:par>
                        <p:par>
                          <p:cTn id="8" fill="hold">
                            <p:stCondLst>
                              <p:cond delay="1000"/>
                            </p:stCondLst>
                            <p:childTnLst>
                              <p:par>
                                <p:cTn id="9" presetID="9" presetClass="entr" presetSubtype="0" fill="hold" nodeType="afterEffect">
                                  <p:stCondLst>
                                    <p:cond delay="100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1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blinds(horizontal)">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blinds(horizontal)">
                                      <p:cBhvr>
                                        <p:cTn id="21" dur="10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blinds(horizontal)">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blinds(horizontal)">
                                      <p:cBhvr>
                                        <p:cTn id="31"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1801B1A3-BA9A-A04C-AB7A-8AE202FF06D7}"/>
              </a:ext>
            </a:extLst>
          </p:cNvPr>
          <p:cNvSpPr>
            <a:spLocks noGrp="1"/>
          </p:cNvSpPr>
          <p:nvPr>
            <p:ph type="title"/>
          </p:nvPr>
        </p:nvSpPr>
        <p:spPr>
          <a:xfrm>
            <a:off x="1615858" y="650916"/>
            <a:ext cx="7272338" cy="657024"/>
          </a:xfrm>
        </p:spPr>
        <p:txBody>
          <a:bodyPr/>
          <a:lstStyle/>
          <a:p>
            <a:r>
              <a:rPr lang="en-US" altLang="en-US" dirty="0">
                <a:solidFill>
                  <a:schemeClr val="tx1">
                    <a:lumMod val="75000"/>
                    <a:lumOff val="25000"/>
                  </a:schemeClr>
                </a:solidFill>
                <a:ea typeface="ＭＳ Ｐゴシック" panose="020B0600070205080204" pitchFamily="34" charset="-128"/>
              </a:rPr>
              <a:t>Some Technical Stuff</a:t>
            </a:r>
          </a:p>
        </p:txBody>
      </p:sp>
      <p:sp>
        <p:nvSpPr>
          <p:cNvPr id="70658" name="Content Placeholder 2">
            <a:extLst>
              <a:ext uri="{FF2B5EF4-FFF2-40B4-BE49-F238E27FC236}">
                <a16:creationId xmlns:a16="http://schemas.microsoft.com/office/drawing/2014/main" id="{46722770-C909-E043-9531-672B660715F5}"/>
              </a:ext>
            </a:extLst>
          </p:cNvPr>
          <p:cNvSpPr>
            <a:spLocks noGrp="1"/>
          </p:cNvSpPr>
          <p:nvPr>
            <p:ph idx="1"/>
          </p:nvPr>
        </p:nvSpPr>
        <p:spPr>
          <a:xfrm>
            <a:off x="1157469" y="1513391"/>
            <a:ext cx="7272338" cy="5334000"/>
          </a:xfrm>
        </p:spPr>
        <p:txBody>
          <a:bodyPr>
            <a:normAutofit/>
          </a:bodyPr>
          <a:lstStyle/>
          <a:p>
            <a:pPr>
              <a:lnSpc>
                <a:spcPct val="150000"/>
              </a:lnSpc>
              <a:spcBef>
                <a:spcPts val="0"/>
              </a:spcBef>
            </a:pPr>
            <a:r>
              <a:rPr lang="en-US" altLang="en-US" dirty="0">
                <a:ea typeface="ＭＳ Ｐゴシック" panose="020B0600070205080204" pitchFamily="34" charset="-128"/>
              </a:rPr>
              <a:t>Most plant cuttings will produce their own rooting hormones in time.  Many clone easily by placing them in clean water</a:t>
            </a:r>
          </a:p>
          <a:p>
            <a:pPr>
              <a:lnSpc>
                <a:spcPct val="150000"/>
              </a:lnSpc>
              <a:spcBef>
                <a:spcPts val="0"/>
              </a:spcBef>
            </a:pPr>
            <a:r>
              <a:rPr lang="en-US" altLang="en-US" dirty="0">
                <a:ea typeface="ＭＳ Ｐゴシック" panose="020B0600070205080204" pitchFamily="34" charset="-128"/>
              </a:rPr>
              <a:t>Others may take a long time to develop roots without the use of a rooting hormone  </a:t>
            </a:r>
          </a:p>
          <a:p>
            <a:pPr>
              <a:lnSpc>
                <a:spcPct val="150000"/>
              </a:lnSpc>
              <a:spcBef>
                <a:spcPts val="0"/>
              </a:spcBef>
            </a:pPr>
            <a:r>
              <a:rPr lang="en-US" altLang="en-US" dirty="0">
                <a:ea typeface="ＭＳ Ｐゴシック" panose="020B0600070205080204" pitchFamily="34" charset="-128"/>
              </a:rPr>
              <a:t>Auxin is a plant hormone that aids in the initiation of roots to grow in unusual places, e.g., from the stem.  Indole acetic acid (IAA) is naturally occurring in plants.  Some plants don’t produce enuf auxin and are difficult to root. So, we help! </a:t>
            </a:r>
          </a:p>
          <a:p>
            <a:pPr>
              <a:lnSpc>
                <a:spcPct val="150000"/>
              </a:lnSpc>
              <a:spcBef>
                <a:spcPts val="0"/>
              </a:spcBef>
            </a:pPr>
            <a:r>
              <a:rPr lang="en-US" altLang="en-US" dirty="0">
                <a:ea typeface="ＭＳ Ｐゴシック" panose="020B0600070205080204" pitchFamily="34" charset="-128"/>
              </a:rPr>
              <a:t>Most rooting products do not contain IAA but rather a synthetic form of indole butyric acid (IBA) which is more effective in rooting than IAA</a:t>
            </a:r>
          </a:p>
        </p:txBody>
      </p:sp>
    </p:spTree>
    <p:extLst>
      <p:ext uri="{BB962C8B-B14F-4D97-AF65-F5344CB8AC3E}">
        <p14:creationId xmlns:p14="http://schemas.microsoft.com/office/powerpoint/2010/main" val="528280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70658">
                                            <p:txEl>
                                              <p:pRg st="0" end="0"/>
                                            </p:txEl>
                                          </p:spTgt>
                                        </p:tgtEl>
                                        <p:attrNameLst>
                                          <p:attrName>style.visibility</p:attrName>
                                        </p:attrNameLst>
                                      </p:cBhvr>
                                      <p:to>
                                        <p:strVal val="visible"/>
                                      </p:to>
                                    </p:set>
                                    <p:animEffect transition="in" filter="randombar(horizontal)">
                                      <p:cBhvr>
                                        <p:cTn id="7" dur="1000"/>
                                        <p:tgtEl>
                                          <p:spTgt spid="7065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70658">
                                            <p:txEl>
                                              <p:pRg st="1" end="1"/>
                                            </p:txEl>
                                          </p:spTgt>
                                        </p:tgtEl>
                                        <p:attrNameLst>
                                          <p:attrName>style.visibility</p:attrName>
                                        </p:attrNameLst>
                                      </p:cBhvr>
                                      <p:to>
                                        <p:strVal val="visible"/>
                                      </p:to>
                                    </p:set>
                                    <p:animEffect transition="in" filter="randombar(horizontal)">
                                      <p:cBhvr>
                                        <p:cTn id="12" dur="1000"/>
                                        <p:tgtEl>
                                          <p:spTgt spid="7065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70658">
                                            <p:txEl>
                                              <p:pRg st="2" end="2"/>
                                            </p:txEl>
                                          </p:spTgt>
                                        </p:tgtEl>
                                        <p:attrNameLst>
                                          <p:attrName>style.visibility</p:attrName>
                                        </p:attrNameLst>
                                      </p:cBhvr>
                                      <p:to>
                                        <p:strVal val="visible"/>
                                      </p:to>
                                    </p:set>
                                    <p:animEffect transition="in" filter="randombar(horizontal)">
                                      <p:cBhvr>
                                        <p:cTn id="17" dur="1000"/>
                                        <p:tgtEl>
                                          <p:spTgt spid="7065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nodeType="clickEffect">
                                  <p:stCondLst>
                                    <p:cond delay="0"/>
                                  </p:stCondLst>
                                  <p:childTnLst>
                                    <p:set>
                                      <p:cBhvr>
                                        <p:cTn id="21" dur="1" fill="hold">
                                          <p:stCondLst>
                                            <p:cond delay="0"/>
                                          </p:stCondLst>
                                        </p:cTn>
                                        <p:tgtEl>
                                          <p:spTgt spid="70658">
                                            <p:txEl>
                                              <p:pRg st="3" end="3"/>
                                            </p:txEl>
                                          </p:spTgt>
                                        </p:tgtEl>
                                        <p:attrNameLst>
                                          <p:attrName>style.visibility</p:attrName>
                                        </p:attrNameLst>
                                      </p:cBhvr>
                                      <p:to>
                                        <p:strVal val="visible"/>
                                      </p:to>
                                    </p:set>
                                    <p:animEffect transition="in" filter="randombar(horizontal)">
                                      <p:cBhvr>
                                        <p:cTn id="22" dur="1000"/>
                                        <p:tgtEl>
                                          <p:spTgt spid="7065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42355B0F-B944-DF4B-AADD-F26D39DD4191}"/>
              </a:ext>
            </a:extLst>
          </p:cNvPr>
          <p:cNvSpPr>
            <a:spLocks noGrp="1"/>
          </p:cNvSpPr>
          <p:nvPr>
            <p:ph type="title"/>
          </p:nvPr>
        </p:nvSpPr>
        <p:spPr>
          <a:xfrm>
            <a:off x="1991849" y="618178"/>
            <a:ext cx="7272339" cy="669505"/>
          </a:xfrm>
          <a:ln>
            <a:miter lim="800000"/>
            <a:headEnd/>
            <a:tailEnd/>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rtlCol="0">
            <a:no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dirty="0">
                <a:solidFill>
                  <a:schemeClr val="tx1">
                    <a:lumMod val="75000"/>
                    <a:lumOff val="25000"/>
                  </a:schemeClr>
                </a:solidFill>
                <a:ea typeface="+mj-ea"/>
                <a:cs typeface="+mj-cs"/>
              </a:rPr>
              <a:t>Rooting Hormone</a:t>
            </a:r>
          </a:p>
        </p:txBody>
      </p:sp>
      <p:sp>
        <p:nvSpPr>
          <p:cNvPr id="33794" name="Rectangle 3">
            <a:extLst>
              <a:ext uri="{FF2B5EF4-FFF2-40B4-BE49-F238E27FC236}">
                <a16:creationId xmlns:a16="http://schemas.microsoft.com/office/drawing/2014/main" id="{33F0BDC6-1BE7-134D-A8CD-08F46E3F5382}"/>
              </a:ext>
            </a:extLst>
          </p:cNvPr>
          <p:cNvSpPr>
            <a:spLocks noGrp="1"/>
          </p:cNvSpPr>
          <p:nvPr>
            <p:ph idx="1"/>
          </p:nvPr>
        </p:nvSpPr>
        <p:spPr>
          <a:xfrm>
            <a:off x="1295400" y="1371600"/>
            <a:ext cx="6553200" cy="4800600"/>
          </a:xfrm>
        </p:spPr>
        <p:txBody>
          <a:bodyPr>
            <a:normAutofit lnSpcReduction="10000"/>
          </a:bodyPr>
          <a:lstStyle/>
          <a:p>
            <a:pPr eaLnBrk="1" hangingPunct="1">
              <a:lnSpc>
                <a:spcPct val="150000"/>
              </a:lnSpc>
            </a:pPr>
            <a:r>
              <a:rPr lang="en-US" altLang="en-US" sz="2000" dirty="0">
                <a:ea typeface="ＭＳ Ｐゴシック" panose="020B0600070205080204" pitchFamily="34" charset="-128"/>
              </a:rPr>
              <a:t>Synthetic forms include powder (</a:t>
            </a:r>
            <a:r>
              <a:rPr lang="en-US" altLang="en-US" sz="2000" dirty="0" err="1">
                <a:ea typeface="ＭＳ Ｐゴシック" panose="020B0600070205080204" pitchFamily="34" charset="-128"/>
              </a:rPr>
              <a:t>Rootone</a:t>
            </a:r>
            <a:r>
              <a:rPr lang="en-US" altLang="en-US" sz="2000" dirty="0">
                <a:ea typeface="ＭＳ Ｐゴシック" panose="020B0600070205080204" pitchFamily="34" charset="-128"/>
              </a:rPr>
              <a:t> ®, </a:t>
            </a:r>
            <a:r>
              <a:rPr lang="en-US" altLang="en-US" sz="2000" dirty="0" err="1">
                <a:ea typeface="ＭＳ Ｐゴシック" panose="020B0600070205080204" pitchFamily="34" charset="-128"/>
              </a:rPr>
              <a:t>Hormodin</a:t>
            </a:r>
            <a:r>
              <a:rPr lang="en-US" altLang="en-US" sz="2000" dirty="0">
                <a:ea typeface="ＭＳ Ｐゴシック" panose="020B0600070205080204" pitchFamily="34" charset="-128"/>
              </a:rPr>
              <a:t> ®, etc.), liquid (Dip ‘N Grow ®, etc.) or gels such as </a:t>
            </a:r>
            <a:r>
              <a:rPr lang="en-US" altLang="en-US" sz="2000" dirty="0" err="1">
                <a:ea typeface="ＭＳ Ｐゴシック" panose="020B0600070205080204" pitchFamily="34" charset="-128"/>
              </a:rPr>
              <a:t>Clonex</a:t>
            </a:r>
            <a:r>
              <a:rPr lang="en-US" altLang="en-US" sz="2000" dirty="0">
                <a:ea typeface="ＭＳ Ｐゴシック" panose="020B0600070205080204" pitchFamily="34" charset="-128"/>
              </a:rPr>
              <a:t> ®, etc.</a:t>
            </a:r>
          </a:p>
          <a:p>
            <a:pPr eaLnBrk="1" hangingPunct="1">
              <a:lnSpc>
                <a:spcPct val="150000"/>
              </a:lnSpc>
            </a:pPr>
            <a:r>
              <a:rPr lang="en-US" altLang="en-US" sz="2000" dirty="0">
                <a:ea typeface="ＭＳ Ｐゴシック" panose="020B0600070205080204" pitchFamily="34" charset="-128"/>
              </a:rPr>
              <a:t>Naturally occurring hormones include; </a:t>
            </a:r>
          </a:p>
          <a:p>
            <a:pPr lvl="1" eaLnBrk="1" hangingPunct="1">
              <a:lnSpc>
                <a:spcPct val="150000"/>
              </a:lnSpc>
            </a:pPr>
            <a:r>
              <a:rPr lang="en-US" altLang="en-US" sz="2000" dirty="0">
                <a:ea typeface="ＭＳ Ｐゴシック" panose="020B0600070205080204" pitchFamily="34" charset="-128"/>
              </a:rPr>
              <a:t>Willow extract contains two auxin hormones found in high concentration in the growing tips of the branches – works quite well</a:t>
            </a:r>
          </a:p>
          <a:p>
            <a:pPr lvl="1" eaLnBrk="1" hangingPunct="1">
              <a:lnSpc>
                <a:spcPct val="150000"/>
              </a:lnSpc>
            </a:pPr>
            <a:r>
              <a:rPr lang="en-US" altLang="en-US" sz="2000" dirty="0">
                <a:ea typeface="ＭＳ Ｐゴシック" panose="020B0600070205080204" pitchFamily="34" charset="-128"/>
              </a:rPr>
              <a:t>Honey protects the tender cuttings from pathogens and allows the natural rooting hormones to work </a:t>
            </a:r>
          </a:p>
          <a:p>
            <a:pPr marL="0" indent="0" eaLnBrk="1" hangingPunct="1">
              <a:lnSpc>
                <a:spcPct val="150000"/>
              </a:lnSpc>
              <a:buNone/>
            </a:pPr>
            <a:endParaRPr lang="en-US" altLang="en-US" sz="2000" dirty="0">
              <a:ea typeface="ＭＳ Ｐゴシック" panose="020B0600070205080204" pitchFamily="34" charset="-128"/>
            </a:endParaRPr>
          </a:p>
          <a:p>
            <a:pPr eaLnBrk="1" hangingPunct="1">
              <a:lnSpc>
                <a:spcPct val="125000"/>
              </a:lnSpc>
            </a:pPr>
            <a:endParaRPr lang="en-US" altLang="en-US" dirty="0">
              <a:ea typeface="ＭＳ Ｐゴシック" panose="020B0600070205080204" pitchFamily="34" charset="-128"/>
            </a:endParaRPr>
          </a:p>
          <a:p>
            <a:pPr eaLnBrk="1" hangingPunct="1">
              <a:lnSpc>
                <a:spcPct val="125000"/>
              </a:lnSpc>
              <a:buFont typeface="Wingdings" pitchFamily="2" charset="2"/>
              <a:buNone/>
            </a:pPr>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2628763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33794">
                                            <p:txEl>
                                              <p:pRg st="0" end="0"/>
                                            </p:txEl>
                                          </p:spTgt>
                                        </p:tgtEl>
                                        <p:attrNameLst>
                                          <p:attrName>style.visibility</p:attrName>
                                        </p:attrNameLst>
                                      </p:cBhvr>
                                      <p:to>
                                        <p:strVal val="visible"/>
                                      </p:to>
                                    </p:set>
                                    <p:animEffect transition="in" filter="barn(inVertical)">
                                      <p:cBhvr>
                                        <p:cTn id="7" dur="1000"/>
                                        <p:tgtEl>
                                          <p:spTgt spid="3379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33794">
                                            <p:txEl>
                                              <p:pRg st="1" end="1"/>
                                            </p:txEl>
                                          </p:spTgt>
                                        </p:tgtEl>
                                        <p:attrNameLst>
                                          <p:attrName>style.visibility</p:attrName>
                                        </p:attrNameLst>
                                      </p:cBhvr>
                                      <p:to>
                                        <p:strVal val="visible"/>
                                      </p:to>
                                    </p:set>
                                    <p:animEffect transition="in" filter="barn(inVertical)">
                                      <p:cBhvr>
                                        <p:cTn id="12" dur="1000"/>
                                        <p:tgtEl>
                                          <p:spTgt spid="33794">
                                            <p:txEl>
                                              <p:pRg st="1" end="1"/>
                                            </p:txEl>
                                          </p:spTgt>
                                        </p:tgtEl>
                                      </p:cBhvr>
                                    </p:animEffect>
                                  </p:childTnLst>
                                </p:cTn>
                              </p:par>
                            </p:childTnLst>
                          </p:cTn>
                        </p:par>
                      </p:childTnLst>
                    </p:cTn>
                  </p:par>
                  <p:par>
                    <p:cTn id="13" fill="hold">
                      <p:stCondLst>
                        <p:cond delay="indefinite"/>
                      </p:stCondLst>
                      <p:childTnLst>
                        <p:par>
                          <p:cTn id="14" fill="hold" nodeType="afterGroup">
                            <p:stCondLst>
                              <p:cond delay="0"/>
                            </p:stCondLst>
                            <p:childTnLst>
                              <p:par>
                                <p:cTn id="15" presetID="16" presetClass="entr" presetSubtype="21" fill="hold" nodeType="clickEffect">
                                  <p:stCondLst>
                                    <p:cond delay="0"/>
                                  </p:stCondLst>
                                  <p:childTnLst>
                                    <p:set>
                                      <p:cBhvr>
                                        <p:cTn id="16" dur="1" fill="hold">
                                          <p:stCondLst>
                                            <p:cond delay="0"/>
                                          </p:stCondLst>
                                        </p:cTn>
                                        <p:tgtEl>
                                          <p:spTgt spid="33794">
                                            <p:txEl>
                                              <p:pRg st="2" end="2"/>
                                            </p:txEl>
                                          </p:spTgt>
                                        </p:tgtEl>
                                        <p:attrNameLst>
                                          <p:attrName>style.visibility</p:attrName>
                                        </p:attrNameLst>
                                      </p:cBhvr>
                                      <p:to>
                                        <p:strVal val="visible"/>
                                      </p:to>
                                    </p:set>
                                    <p:animEffect transition="in" filter="barn(inVertical)">
                                      <p:cBhvr>
                                        <p:cTn id="17" dur="1000"/>
                                        <p:tgtEl>
                                          <p:spTgt spid="33794">
                                            <p:txEl>
                                              <p:pRg st="2" end="2"/>
                                            </p:txEl>
                                          </p:spTgt>
                                        </p:tgtEl>
                                      </p:cBhvr>
                                    </p:animEffect>
                                  </p:childTnLst>
                                </p:cTn>
                              </p:par>
                            </p:childTnLst>
                          </p:cTn>
                        </p:par>
                      </p:childTnLst>
                    </p:cTn>
                  </p:par>
                  <p:par>
                    <p:cTn id="18" fill="hold">
                      <p:stCondLst>
                        <p:cond delay="indefinite"/>
                      </p:stCondLst>
                      <p:childTnLst>
                        <p:par>
                          <p:cTn id="19" fill="hold" nodeType="withGroup">
                            <p:stCondLst>
                              <p:cond delay="0"/>
                            </p:stCondLst>
                            <p:childTnLst>
                              <p:par>
                                <p:cTn id="20" presetID="16" presetClass="entr" presetSubtype="21" fill="hold" nodeType="clickEffect">
                                  <p:stCondLst>
                                    <p:cond delay="0"/>
                                  </p:stCondLst>
                                  <p:childTnLst>
                                    <p:set>
                                      <p:cBhvr>
                                        <p:cTn id="21" dur="1" fill="hold">
                                          <p:stCondLst>
                                            <p:cond delay="0"/>
                                          </p:stCondLst>
                                        </p:cTn>
                                        <p:tgtEl>
                                          <p:spTgt spid="33794">
                                            <p:txEl>
                                              <p:pRg st="3" end="3"/>
                                            </p:txEl>
                                          </p:spTgt>
                                        </p:tgtEl>
                                        <p:attrNameLst>
                                          <p:attrName>style.visibility</p:attrName>
                                        </p:attrNameLst>
                                      </p:cBhvr>
                                      <p:to>
                                        <p:strVal val="visible"/>
                                      </p:to>
                                    </p:set>
                                    <p:animEffect transition="in" filter="barn(inVertical)">
                                      <p:cBhvr>
                                        <p:cTn id="22" dur="1000"/>
                                        <p:tgtEl>
                                          <p:spTgt spid="3379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41053ACF-C645-E94B-B471-3755778C1419}"/>
              </a:ext>
            </a:extLst>
          </p:cNvPr>
          <p:cNvSpPr>
            <a:spLocks noGrp="1"/>
          </p:cNvSpPr>
          <p:nvPr>
            <p:ph type="title"/>
          </p:nvPr>
        </p:nvSpPr>
        <p:spPr>
          <a:xfrm>
            <a:off x="1737590" y="601226"/>
            <a:ext cx="7272339" cy="787737"/>
          </a:xfrm>
          <a:ln>
            <a:miter lim="800000"/>
            <a:headEnd/>
            <a:tailEnd/>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rtlCol="0">
            <a:no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dirty="0">
                <a:ea typeface="+mj-ea"/>
                <a:cs typeface="+mj-cs"/>
              </a:rPr>
              <a:t>Using a Rooting Hormone</a:t>
            </a:r>
          </a:p>
        </p:txBody>
      </p:sp>
      <p:sp>
        <p:nvSpPr>
          <p:cNvPr id="33794" name="Rectangle 3">
            <a:extLst>
              <a:ext uri="{FF2B5EF4-FFF2-40B4-BE49-F238E27FC236}">
                <a16:creationId xmlns:a16="http://schemas.microsoft.com/office/drawing/2014/main" id="{BB4996B8-7C98-9445-A25D-A3B1861EABD3}"/>
              </a:ext>
            </a:extLst>
          </p:cNvPr>
          <p:cNvSpPr>
            <a:spLocks noGrp="1"/>
          </p:cNvSpPr>
          <p:nvPr>
            <p:ph idx="1"/>
          </p:nvPr>
        </p:nvSpPr>
        <p:spPr>
          <a:xfrm>
            <a:off x="1716595" y="1602028"/>
            <a:ext cx="6784471" cy="4708525"/>
          </a:xfrm>
        </p:spPr>
        <p:txBody>
          <a:bodyPr>
            <a:normAutofit/>
          </a:bodyPr>
          <a:lstStyle/>
          <a:p>
            <a:pPr eaLnBrk="1" hangingPunct="1">
              <a:lnSpc>
                <a:spcPct val="150000"/>
              </a:lnSpc>
            </a:pPr>
            <a:r>
              <a:rPr lang="en-US" altLang="en-US" sz="2000" dirty="0">
                <a:ea typeface="ＭＳ Ｐゴシック" panose="020B0600070205080204" pitchFamily="34" charset="-128"/>
              </a:rPr>
              <a:t>With all synthetics – put a small amount for use into a separate container to </a:t>
            </a:r>
            <a:r>
              <a:rPr lang="en-US" altLang="en-US" sz="2000" u="sng" dirty="0">
                <a:ea typeface="ＭＳ Ｐゴシック" panose="020B0600070205080204" pitchFamily="34" charset="-128"/>
              </a:rPr>
              <a:t>avoid contamination</a:t>
            </a:r>
            <a:r>
              <a:rPr lang="en-US" altLang="en-US" sz="2000" dirty="0">
                <a:ea typeface="ＭＳ Ｐゴシック" panose="020B0600070205080204" pitchFamily="34" charset="-128"/>
              </a:rPr>
              <a:t> of the entire supply</a:t>
            </a:r>
          </a:p>
          <a:p>
            <a:pPr eaLnBrk="1" hangingPunct="1">
              <a:lnSpc>
                <a:spcPct val="150000"/>
              </a:lnSpc>
            </a:pPr>
            <a:r>
              <a:rPr lang="en-US" altLang="en-US" sz="2000" dirty="0">
                <a:ea typeface="ＭＳ Ｐゴシック" panose="020B0600070205080204" pitchFamily="34" charset="-128"/>
              </a:rPr>
              <a:t>Liquid forms can be ready-to-use or concentrated. Do as above with the ready-to-use, while the concentrated requires dilution, so it is made in a separate container</a:t>
            </a:r>
          </a:p>
          <a:p>
            <a:pPr eaLnBrk="1" hangingPunct="1">
              <a:lnSpc>
                <a:spcPct val="150000"/>
              </a:lnSpc>
            </a:pPr>
            <a:r>
              <a:rPr lang="en-US" altLang="en-US" sz="2000" dirty="0">
                <a:ea typeface="ＭＳ Ｐゴシック" panose="020B0600070205080204" pitchFamily="34" charset="-128"/>
              </a:rPr>
              <a:t>Gels have an advantage – they help seal the cut plant tissue and promote new root growth</a:t>
            </a:r>
          </a:p>
        </p:txBody>
      </p:sp>
    </p:spTree>
    <p:extLst>
      <p:ext uri="{BB962C8B-B14F-4D97-AF65-F5344CB8AC3E}">
        <p14:creationId xmlns:p14="http://schemas.microsoft.com/office/powerpoint/2010/main" val="25267108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3794">
                                            <p:txEl>
                                              <p:pRg st="0" end="0"/>
                                            </p:txEl>
                                          </p:spTgt>
                                        </p:tgtEl>
                                        <p:attrNameLst>
                                          <p:attrName>style.visibility</p:attrName>
                                        </p:attrNameLst>
                                      </p:cBhvr>
                                      <p:to>
                                        <p:strVal val="visible"/>
                                      </p:to>
                                    </p:set>
                                    <p:animEffect transition="in" filter="checkerboard(across)">
                                      <p:cBhvr>
                                        <p:cTn id="7" dur="1000"/>
                                        <p:tgtEl>
                                          <p:spTgt spid="3379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33794">
                                            <p:txEl>
                                              <p:pRg st="1" end="1"/>
                                            </p:txEl>
                                          </p:spTgt>
                                        </p:tgtEl>
                                        <p:attrNameLst>
                                          <p:attrName>style.visibility</p:attrName>
                                        </p:attrNameLst>
                                      </p:cBhvr>
                                      <p:to>
                                        <p:strVal val="visible"/>
                                      </p:to>
                                    </p:set>
                                    <p:animEffect transition="in" filter="checkerboard(across)">
                                      <p:cBhvr>
                                        <p:cTn id="12" dur="1000"/>
                                        <p:tgtEl>
                                          <p:spTgt spid="3379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33794">
                                            <p:txEl>
                                              <p:pRg st="2" end="2"/>
                                            </p:txEl>
                                          </p:spTgt>
                                        </p:tgtEl>
                                        <p:attrNameLst>
                                          <p:attrName>style.visibility</p:attrName>
                                        </p:attrNameLst>
                                      </p:cBhvr>
                                      <p:to>
                                        <p:strVal val="visible"/>
                                      </p:to>
                                    </p:set>
                                    <p:animEffect transition="in" filter="checkerboard(across)">
                                      <p:cBhvr>
                                        <p:cTn id="17" dur="1000"/>
                                        <p:tgtEl>
                                          <p:spTgt spid="3379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0B4FC-5CB2-454F-A855-FE037E4B57DF}"/>
              </a:ext>
            </a:extLst>
          </p:cNvPr>
          <p:cNvSpPr>
            <a:spLocks noGrp="1"/>
          </p:cNvSpPr>
          <p:nvPr>
            <p:ph type="title"/>
          </p:nvPr>
        </p:nvSpPr>
        <p:spPr>
          <a:xfrm>
            <a:off x="1602294" y="624110"/>
            <a:ext cx="6841612" cy="1280890"/>
          </a:xfrm>
        </p:spPr>
        <p:txBody>
          <a:bodyPr/>
          <a:lstStyle/>
          <a:p>
            <a:r>
              <a:rPr lang="en-US" dirty="0">
                <a:solidFill>
                  <a:schemeClr val="tx1">
                    <a:lumMod val="75000"/>
                    <a:lumOff val="25000"/>
                  </a:schemeClr>
                </a:solidFill>
              </a:rPr>
              <a:t>A Gel Hormone We Use</a:t>
            </a:r>
          </a:p>
        </p:txBody>
      </p:sp>
      <p:sp>
        <p:nvSpPr>
          <p:cNvPr id="3" name="Content Placeholder 2">
            <a:extLst>
              <a:ext uri="{FF2B5EF4-FFF2-40B4-BE49-F238E27FC236}">
                <a16:creationId xmlns:a16="http://schemas.microsoft.com/office/drawing/2014/main" id="{B39EC783-8566-1D4C-9AFB-3930B706295E}"/>
              </a:ext>
            </a:extLst>
          </p:cNvPr>
          <p:cNvSpPr>
            <a:spLocks noGrp="1"/>
          </p:cNvSpPr>
          <p:nvPr>
            <p:ph idx="1"/>
          </p:nvPr>
        </p:nvSpPr>
        <p:spPr>
          <a:xfrm>
            <a:off x="4281142" y="2006277"/>
            <a:ext cx="4345856" cy="4252452"/>
          </a:xfrm>
        </p:spPr>
        <p:txBody>
          <a:bodyPr>
            <a:noAutofit/>
          </a:bodyPr>
          <a:lstStyle/>
          <a:p>
            <a:pPr>
              <a:spcBef>
                <a:spcPts val="2800"/>
              </a:spcBef>
            </a:pPr>
            <a:r>
              <a:rPr lang="en-US" dirty="0" err="1"/>
              <a:t>Clonex</a:t>
            </a:r>
            <a:r>
              <a:rPr lang="en-US" dirty="0"/>
              <a:t> </a:t>
            </a:r>
            <a:r>
              <a:rPr lang="en-US" altLang="en-US" dirty="0">
                <a:ea typeface="ＭＳ Ｐゴシック" panose="020B0600070205080204" pitchFamily="34" charset="-128"/>
              </a:rPr>
              <a:t>® </a:t>
            </a:r>
            <a:r>
              <a:rPr lang="en-US" dirty="0"/>
              <a:t>Rooting Gel encourages rapid root development while helping to minimize plant stress</a:t>
            </a:r>
          </a:p>
          <a:p>
            <a:pPr>
              <a:spcBef>
                <a:spcPts val="2800"/>
              </a:spcBef>
            </a:pPr>
            <a:r>
              <a:rPr lang="en-US" dirty="0"/>
              <a:t>It  will remain in contact around the stem, actually sealing the cut tissue and then supplying the hormones needed to promote root cell development</a:t>
            </a:r>
          </a:p>
          <a:p>
            <a:pPr>
              <a:spcBef>
                <a:spcPts val="2800"/>
              </a:spcBef>
            </a:pPr>
            <a:r>
              <a:rPr lang="en-US" dirty="0"/>
              <a:t>It is registered with the EPA and is approved for use on all food crops, including medicinal plants</a:t>
            </a:r>
          </a:p>
          <a:p>
            <a:pPr>
              <a:spcBef>
                <a:spcPts val="2800"/>
              </a:spcBef>
            </a:pPr>
            <a:endParaRPr lang="en-US" dirty="0">
              <a:solidFill>
                <a:schemeClr val="tx1"/>
              </a:solidFill>
            </a:endParaRPr>
          </a:p>
          <a:p>
            <a:endParaRPr lang="en-US" dirty="0"/>
          </a:p>
          <a:p>
            <a:endParaRPr lang="en-US" dirty="0"/>
          </a:p>
        </p:txBody>
      </p:sp>
      <p:pic>
        <p:nvPicPr>
          <p:cNvPr id="4" name="Picture 3" descr="A black bottle with a plant in it&#10;&#10;Description automatically generated with low confidence">
            <a:extLst>
              <a:ext uri="{FF2B5EF4-FFF2-40B4-BE49-F238E27FC236}">
                <a16:creationId xmlns:a16="http://schemas.microsoft.com/office/drawing/2014/main" id="{ADA5CCC1-062C-A247-874F-E76B860ADE1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94637" y="2106593"/>
            <a:ext cx="2318915" cy="3804630"/>
          </a:xfrm>
          <a:prstGeom prst="rect">
            <a:avLst/>
          </a:prstGeom>
        </p:spPr>
      </p:pic>
    </p:spTree>
    <p:extLst>
      <p:ext uri="{BB962C8B-B14F-4D97-AF65-F5344CB8AC3E}">
        <p14:creationId xmlns:p14="http://schemas.microsoft.com/office/powerpoint/2010/main" val="2806090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AF562EE1-A615-6047-AF9E-32F66741BD8C}"/>
              </a:ext>
            </a:extLst>
          </p:cNvPr>
          <p:cNvSpPr>
            <a:spLocks noGrp="1"/>
          </p:cNvSpPr>
          <p:nvPr>
            <p:ph type="title"/>
          </p:nvPr>
        </p:nvSpPr>
        <p:spPr>
          <a:xfrm>
            <a:off x="1945201" y="624110"/>
            <a:ext cx="6589199" cy="612552"/>
          </a:xfrm>
        </p:spPr>
        <p:txBody>
          <a:bodyPr>
            <a:normAutofit/>
          </a:bodyPr>
          <a:lstStyle/>
          <a:p>
            <a:pPr eaLnBrk="1" hangingPunct="1"/>
            <a:r>
              <a:rPr lang="en-US" altLang="en-US" sz="3200" dirty="0">
                <a:ea typeface="ＭＳ Ｐゴシック" panose="020B0600070205080204" pitchFamily="34" charset="-128"/>
              </a:rPr>
              <a:t>Preparing Growing Container</a:t>
            </a:r>
          </a:p>
        </p:txBody>
      </p:sp>
      <p:sp>
        <p:nvSpPr>
          <p:cNvPr id="31746" name="Content Placeholder 2">
            <a:extLst>
              <a:ext uri="{FF2B5EF4-FFF2-40B4-BE49-F238E27FC236}">
                <a16:creationId xmlns:a16="http://schemas.microsoft.com/office/drawing/2014/main" id="{8BD6965B-838E-9F4F-8500-00DDF52E5061}"/>
              </a:ext>
            </a:extLst>
          </p:cNvPr>
          <p:cNvSpPr>
            <a:spLocks noGrp="1"/>
          </p:cNvSpPr>
          <p:nvPr>
            <p:ph idx="1"/>
          </p:nvPr>
        </p:nvSpPr>
        <p:spPr>
          <a:xfrm>
            <a:off x="3895725" y="1459253"/>
            <a:ext cx="4472771" cy="4860523"/>
          </a:xfrm>
        </p:spPr>
        <p:txBody>
          <a:bodyPr>
            <a:normAutofit fontScale="92500" lnSpcReduction="20000"/>
          </a:bodyPr>
          <a:lstStyle/>
          <a:p>
            <a:pPr eaLnBrk="1" hangingPunct="1">
              <a:lnSpc>
                <a:spcPct val="150000"/>
              </a:lnSpc>
            </a:pPr>
            <a:r>
              <a:rPr lang="en-US" altLang="en-US" sz="2000" dirty="0">
                <a:ea typeface="ＭＳ Ｐゴシック" panose="020B0600070205080204" pitchFamily="34" charset="-128"/>
              </a:rPr>
              <a:t>Use container or ½ milk carton  For carton, punch holes in bottom for drainage</a:t>
            </a:r>
          </a:p>
          <a:p>
            <a:pPr eaLnBrk="1" hangingPunct="1">
              <a:lnSpc>
                <a:spcPct val="150000"/>
              </a:lnSpc>
            </a:pPr>
            <a:r>
              <a:rPr lang="en-US" altLang="en-US" sz="2000" dirty="0">
                <a:ea typeface="ＭＳ Ｐゴシック" panose="020B0600070205080204" pitchFamily="34" charset="-128"/>
              </a:rPr>
              <a:t>Put rooting medium in bottom so top of rooting cube will be just below top of container</a:t>
            </a:r>
          </a:p>
          <a:p>
            <a:pPr eaLnBrk="1" hangingPunct="1">
              <a:lnSpc>
                <a:spcPct val="150000"/>
              </a:lnSpc>
            </a:pPr>
            <a:r>
              <a:rPr lang="en-US" altLang="en-US" sz="2000" dirty="0">
                <a:ea typeface="ＭＳ Ｐゴシック" panose="020B0600070205080204" pitchFamily="34" charset="-128"/>
              </a:rPr>
              <a:t>Insert rooting cube</a:t>
            </a:r>
          </a:p>
          <a:p>
            <a:pPr eaLnBrk="1" hangingPunct="1">
              <a:lnSpc>
                <a:spcPct val="150000"/>
              </a:lnSpc>
            </a:pPr>
            <a:r>
              <a:rPr lang="en-US" altLang="en-US" sz="2000" dirty="0">
                <a:ea typeface="ＭＳ Ｐゴシック" panose="020B0600070205080204" pitchFamily="34" charset="-128"/>
              </a:rPr>
              <a:t>Fill container around rooting cube with rooting mix and water well</a:t>
            </a:r>
          </a:p>
          <a:p>
            <a:pPr eaLnBrk="1" hangingPunct="1">
              <a:lnSpc>
                <a:spcPct val="150000"/>
              </a:lnSpc>
            </a:pPr>
            <a:r>
              <a:rPr lang="en-US" altLang="en-US" sz="2000" dirty="0">
                <a:ea typeface="ＭＳ Ｐゴシック" panose="020B0600070205080204" pitchFamily="34" charset="-128"/>
              </a:rPr>
              <a:t>Repeat for each cutting </a:t>
            </a:r>
          </a:p>
        </p:txBody>
      </p:sp>
      <p:pic>
        <p:nvPicPr>
          <p:cNvPr id="4" name="Picture 3" descr="A picture containing counter, plant, blender, close&#10;&#10;Description automatically generated">
            <a:extLst>
              <a:ext uri="{FF2B5EF4-FFF2-40B4-BE49-F238E27FC236}">
                <a16:creationId xmlns:a16="http://schemas.microsoft.com/office/drawing/2014/main" id="{7568F680-DDE6-134B-AC14-DE1304A029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66863" y="1512366"/>
            <a:ext cx="1854200" cy="1776673"/>
          </a:xfrm>
          <a:prstGeom prst="rect">
            <a:avLst/>
          </a:prstGeom>
        </p:spPr>
      </p:pic>
      <p:grpSp>
        <p:nvGrpSpPr>
          <p:cNvPr id="3" name="Group 2">
            <a:extLst>
              <a:ext uri="{FF2B5EF4-FFF2-40B4-BE49-F238E27FC236}">
                <a16:creationId xmlns:a16="http://schemas.microsoft.com/office/drawing/2014/main" id="{78B403C4-3228-9247-B7B6-F9D4356F8580}"/>
              </a:ext>
            </a:extLst>
          </p:cNvPr>
          <p:cNvGrpSpPr/>
          <p:nvPr/>
        </p:nvGrpSpPr>
        <p:grpSpPr>
          <a:xfrm>
            <a:off x="1326143" y="3455220"/>
            <a:ext cx="2094920" cy="2818039"/>
            <a:chOff x="1326143" y="3455220"/>
            <a:chExt cx="2094920" cy="2818039"/>
          </a:xfrm>
        </p:grpSpPr>
        <p:pic>
          <p:nvPicPr>
            <p:cNvPr id="31747" name="Picture 6">
              <a:extLst>
                <a:ext uri="{FF2B5EF4-FFF2-40B4-BE49-F238E27FC236}">
                  <a16:creationId xmlns:a16="http://schemas.microsoft.com/office/drawing/2014/main" id="{4B484D4E-014D-A141-8EDD-DAFEA99A5C0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566863" y="3455220"/>
              <a:ext cx="1854200"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C6213FA-597C-F540-978E-07EB4594761E}"/>
                </a:ext>
              </a:extLst>
            </p:cNvPr>
            <p:cNvSpPr txBox="1"/>
            <p:nvPr/>
          </p:nvSpPr>
          <p:spPr>
            <a:xfrm>
              <a:off x="1326143" y="5811594"/>
              <a:ext cx="2094920" cy="461665"/>
            </a:xfrm>
            <a:prstGeom prst="rect">
              <a:avLst/>
            </a:prstGeom>
            <a:noFill/>
          </p:spPr>
          <p:txBody>
            <a:bodyPr wrap="square" rtlCol="0">
              <a:spAutoFit/>
            </a:bodyPr>
            <a:lstStyle/>
            <a:p>
              <a:r>
                <a:rPr lang="en-US" sz="1200" i="1" dirty="0">
                  <a:latin typeface="Goudy Old Style" panose="02020502050305020303" pitchFamily="18" charset="77"/>
                </a:rPr>
                <a:t>Note – this ½ milk carton still has floral foam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1000"/>
                                        <p:tgtEl>
                                          <p:spTgt spid="4"/>
                                        </p:tgtEl>
                                      </p:cBhvr>
                                    </p:animEffect>
                                  </p:childTnLst>
                                </p:cTn>
                              </p:par>
                            </p:childTnLst>
                          </p:cTn>
                        </p:par>
                        <p:par>
                          <p:cTn id="8" fill="hold">
                            <p:stCondLst>
                              <p:cond delay="1000"/>
                            </p:stCondLst>
                            <p:childTnLst>
                              <p:par>
                                <p:cTn id="9" presetID="9"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dissolve">
                                      <p:cBhvr>
                                        <p:cTn id="11" dur="10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31746">
                                            <p:txEl>
                                              <p:pRg st="0" end="0"/>
                                            </p:txEl>
                                          </p:spTgt>
                                        </p:tgtEl>
                                        <p:attrNameLst>
                                          <p:attrName>style.visibility</p:attrName>
                                        </p:attrNameLst>
                                      </p:cBhvr>
                                      <p:to>
                                        <p:strVal val="visible"/>
                                      </p:to>
                                    </p:set>
                                    <p:animEffect transition="in" filter="dissolve">
                                      <p:cBhvr>
                                        <p:cTn id="16" dur="1000"/>
                                        <p:tgtEl>
                                          <p:spTgt spid="3174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31746">
                                            <p:txEl>
                                              <p:pRg st="1" end="1"/>
                                            </p:txEl>
                                          </p:spTgt>
                                        </p:tgtEl>
                                        <p:attrNameLst>
                                          <p:attrName>style.visibility</p:attrName>
                                        </p:attrNameLst>
                                      </p:cBhvr>
                                      <p:to>
                                        <p:strVal val="visible"/>
                                      </p:to>
                                    </p:set>
                                    <p:animEffect transition="in" filter="dissolve">
                                      <p:cBhvr>
                                        <p:cTn id="21" dur="1000"/>
                                        <p:tgtEl>
                                          <p:spTgt spid="31746">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31746">
                                            <p:txEl>
                                              <p:pRg st="2" end="2"/>
                                            </p:txEl>
                                          </p:spTgt>
                                        </p:tgtEl>
                                        <p:attrNameLst>
                                          <p:attrName>style.visibility</p:attrName>
                                        </p:attrNameLst>
                                      </p:cBhvr>
                                      <p:to>
                                        <p:strVal val="visible"/>
                                      </p:to>
                                    </p:set>
                                    <p:animEffect transition="in" filter="dissolve">
                                      <p:cBhvr>
                                        <p:cTn id="26" dur="1000"/>
                                        <p:tgtEl>
                                          <p:spTgt spid="31746">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31746">
                                            <p:txEl>
                                              <p:pRg st="3" end="3"/>
                                            </p:txEl>
                                          </p:spTgt>
                                        </p:tgtEl>
                                        <p:attrNameLst>
                                          <p:attrName>style.visibility</p:attrName>
                                        </p:attrNameLst>
                                      </p:cBhvr>
                                      <p:to>
                                        <p:strVal val="visible"/>
                                      </p:to>
                                    </p:set>
                                    <p:animEffect transition="in" filter="dissolve">
                                      <p:cBhvr>
                                        <p:cTn id="31" dur="1000"/>
                                        <p:tgtEl>
                                          <p:spTgt spid="31746">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31746">
                                            <p:txEl>
                                              <p:pRg st="4" end="4"/>
                                            </p:txEl>
                                          </p:spTgt>
                                        </p:tgtEl>
                                        <p:attrNameLst>
                                          <p:attrName>style.visibility</p:attrName>
                                        </p:attrNameLst>
                                      </p:cBhvr>
                                      <p:to>
                                        <p:strVal val="visible"/>
                                      </p:to>
                                    </p:set>
                                    <p:animEffect transition="in" filter="dissolve">
                                      <p:cBhvr>
                                        <p:cTn id="36" dur="1000"/>
                                        <p:tgtEl>
                                          <p:spTgt spid="3174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a:extLst>
              <a:ext uri="{FF2B5EF4-FFF2-40B4-BE49-F238E27FC236}">
                <a16:creationId xmlns:a16="http://schemas.microsoft.com/office/drawing/2014/main" id="{4F73E972-52E9-CF4F-8032-19E86D0E0070}"/>
              </a:ext>
            </a:extLst>
          </p:cNvPr>
          <p:cNvSpPr>
            <a:spLocks noGrp="1"/>
          </p:cNvSpPr>
          <p:nvPr>
            <p:ph type="title"/>
          </p:nvPr>
        </p:nvSpPr>
        <p:spPr/>
        <p:txBody>
          <a:bodyPr/>
          <a:lstStyle/>
          <a:p>
            <a:pPr eaLnBrk="1" hangingPunct="1"/>
            <a:r>
              <a:rPr lang="en-US" altLang="en-US" dirty="0">
                <a:ea typeface="ＭＳ Ｐゴシック" panose="020B0600070205080204" pitchFamily="34" charset="-128"/>
              </a:rPr>
              <a:t>Taking Cuttings</a:t>
            </a:r>
          </a:p>
        </p:txBody>
      </p:sp>
      <p:pic>
        <p:nvPicPr>
          <p:cNvPr id="3" name="Picture 2" descr="A picture containing fabric&#10;&#10;Description automatically generated">
            <a:extLst>
              <a:ext uri="{FF2B5EF4-FFF2-40B4-BE49-F238E27FC236}">
                <a16:creationId xmlns:a16="http://schemas.microsoft.com/office/drawing/2014/main" id="{795E7233-FAD2-D94D-B503-1D78B57BAB6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57546" y="2120510"/>
            <a:ext cx="4236237" cy="3574589"/>
          </a:xfrm>
          <a:prstGeom prst="rect">
            <a:avLst/>
          </a:prstGeom>
        </p:spPr>
      </p:pic>
      <p:sp>
        <p:nvSpPr>
          <p:cNvPr id="7" name="Content Placeholder 2">
            <a:extLst>
              <a:ext uri="{FF2B5EF4-FFF2-40B4-BE49-F238E27FC236}">
                <a16:creationId xmlns:a16="http://schemas.microsoft.com/office/drawing/2014/main" id="{6A39C061-6F66-6247-B39F-C45F7D6C7C5B}"/>
              </a:ext>
            </a:extLst>
          </p:cNvPr>
          <p:cNvSpPr txBox="1">
            <a:spLocks/>
          </p:cNvSpPr>
          <p:nvPr/>
        </p:nvSpPr>
        <p:spPr>
          <a:xfrm>
            <a:off x="5787912" y="1724847"/>
            <a:ext cx="2898888" cy="452355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nSpc>
                <a:spcPct val="110000"/>
              </a:lnSpc>
            </a:pPr>
            <a:r>
              <a:rPr lang="en-US" altLang="en-US" sz="1600" dirty="0">
                <a:ea typeface="ＭＳ Ｐゴシック" panose="020B0600070205080204" pitchFamily="34" charset="-128"/>
              </a:rPr>
              <a:t>Take cuttings from healthy plants during morning hours when they’re well hydrated</a:t>
            </a:r>
          </a:p>
          <a:p>
            <a:pPr>
              <a:lnSpc>
                <a:spcPct val="110000"/>
              </a:lnSpc>
            </a:pPr>
            <a:r>
              <a:rPr lang="en-US" altLang="en-US" sz="1600" dirty="0">
                <a:ea typeface="ＭＳ Ｐゴシック" panose="020B0600070205080204" pitchFamily="34" charset="-128"/>
              </a:rPr>
              <a:t>Select a cutting that has three sets of leaves</a:t>
            </a:r>
          </a:p>
          <a:p>
            <a:pPr>
              <a:lnSpc>
                <a:spcPct val="110000"/>
              </a:lnSpc>
            </a:pPr>
            <a:r>
              <a:rPr lang="en-US" altLang="en-US" sz="1600" dirty="0">
                <a:ea typeface="ＭＳ Ｐゴシック" panose="020B0600070205080204" pitchFamily="34" charset="-128"/>
              </a:rPr>
              <a:t>Remove the bloom, cut at a 45-degree angle just above the top set of leaves</a:t>
            </a:r>
          </a:p>
          <a:p>
            <a:pPr>
              <a:lnSpc>
                <a:spcPct val="110000"/>
              </a:lnSpc>
            </a:pPr>
            <a:r>
              <a:rPr lang="en-US" altLang="en-US" sz="1600" dirty="0">
                <a:ea typeface="ＭＳ Ｐゴシック" panose="020B0600070205080204" pitchFamily="34" charset="-128"/>
              </a:rPr>
              <a:t>Condition – recut under water - keep moist at all times!</a:t>
            </a:r>
          </a:p>
          <a:p>
            <a:pPr>
              <a:lnSpc>
                <a:spcPct val="110000"/>
              </a:lnSpc>
            </a:pPr>
            <a:r>
              <a:rPr lang="en-US" altLang="en-US" sz="1600" dirty="0">
                <a:ea typeface="ＭＳ Ｐゴシック" panose="020B0600070205080204" pitchFamily="34" charset="-128"/>
              </a:rPr>
              <a:t>Put a label/tag to ID</a:t>
            </a:r>
          </a:p>
          <a:p>
            <a:pPr>
              <a:lnSpc>
                <a:spcPct val="110000"/>
              </a:lnSpc>
            </a:pPr>
            <a:endParaRPr lang="en-US" altLang="en-US" sz="1600" dirty="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heel(1)">
                                      <p:cBhvr>
                                        <p:cTn id="7" dur="1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heel(1)">
                                      <p:cBhvr>
                                        <p:cTn id="12" dur="10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heel(1)">
                                      <p:cBhvr>
                                        <p:cTn id="17" dur="10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wheel(1)">
                                      <p:cBhvr>
                                        <p:cTn id="22" dur="10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wheel(1)">
                                      <p:cBhvr>
                                        <p:cTn id="27" dur="10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30FDC-2AE8-E64F-B748-A60BF2AD4175}"/>
              </a:ext>
            </a:extLst>
          </p:cNvPr>
          <p:cNvSpPr>
            <a:spLocks noGrp="1"/>
          </p:cNvSpPr>
          <p:nvPr>
            <p:ph type="title"/>
          </p:nvPr>
        </p:nvSpPr>
        <p:spPr/>
        <p:txBody>
          <a:bodyPr/>
          <a:lstStyle/>
          <a:p>
            <a:r>
              <a:rPr lang="en-US" dirty="0"/>
              <a:t>Preparing the Cutting</a:t>
            </a:r>
          </a:p>
        </p:txBody>
      </p:sp>
      <p:sp>
        <p:nvSpPr>
          <p:cNvPr id="7" name="Content Placeholder 6">
            <a:extLst>
              <a:ext uri="{FF2B5EF4-FFF2-40B4-BE49-F238E27FC236}">
                <a16:creationId xmlns:a16="http://schemas.microsoft.com/office/drawing/2014/main" id="{B2C5D0F5-DB72-F349-BC02-6003F6871437}"/>
              </a:ext>
            </a:extLst>
          </p:cNvPr>
          <p:cNvSpPr>
            <a:spLocks noGrp="1"/>
          </p:cNvSpPr>
          <p:nvPr>
            <p:ph idx="1"/>
          </p:nvPr>
        </p:nvSpPr>
        <p:spPr>
          <a:xfrm>
            <a:off x="5031330" y="4555602"/>
            <a:ext cx="3128212" cy="1648428"/>
          </a:xfrm>
        </p:spPr>
        <p:txBody>
          <a:bodyPr>
            <a:normAutofit/>
          </a:bodyPr>
          <a:lstStyle/>
          <a:p>
            <a:r>
              <a:rPr lang="en-US" sz="1600" dirty="0"/>
              <a:t>Wound (scrape) lightly the stem opposite of the bottom eye</a:t>
            </a:r>
          </a:p>
          <a:p>
            <a:r>
              <a:rPr lang="en-US" sz="1600" dirty="0"/>
              <a:t>Roots will form from the wounded area</a:t>
            </a:r>
          </a:p>
        </p:txBody>
      </p:sp>
      <p:pic>
        <p:nvPicPr>
          <p:cNvPr id="8" name="Picture 7" descr="A plant on the floor&#10;&#10;Description automatically generated with low confidence">
            <a:extLst>
              <a:ext uri="{FF2B5EF4-FFF2-40B4-BE49-F238E27FC236}">
                <a16:creationId xmlns:a16="http://schemas.microsoft.com/office/drawing/2014/main" id="{630A49BC-8CD4-DA43-86C0-0B1396DBEDE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232181" y="1504706"/>
            <a:ext cx="4966618" cy="2897559"/>
          </a:xfrm>
          <a:prstGeom prst="rect">
            <a:avLst/>
          </a:prstGeom>
        </p:spPr>
      </p:pic>
      <p:sp>
        <p:nvSpPr>
          <p:cNvPr id="9" name="Content Placeholder 6">
            <a:extLst>
              <a:ext uri="{FF2B5EF4-FFF2-40B4-BE49-F238E27FC236}">
                <a16:creationId xmlns:a16="http://schemas.microsoft.com/office/drawing/2014/main" id="{B371046B-FA40-3642-9B00-3424C1D22216}"/>
              </a:ext>
            </a:extLst>
          </p:cNvPr>
          <p:cNvSpPr txBox="1">
            <a:spLocks/>
          </p:cNvSpPr>
          <p:nvPr/>
        </p:nvSpPr>
        <p:spPr>
          <a:xfrm>
            <a:off x="1445103" y="4569109"/>
            <a:ext cx="3508861" cy="1970589"/>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1600" dirty="0"/>
              <a:t>Break off any prickles (thorns) that will be down in the rooting cube</a:t>
            </a:r>
          </a:p>
          <a:p>
            <a:r>
              <a:rPr lang="en-US" sz="1600" dirty="0"/>
              <a:t>Remove the lower set of leaves leaving two sets</a:t>
            </a:r>
          </a:p>
          <a:p>
            <a:r>
              <a:rPr lang="en-US" sz="1600" dirty="0"/>
              <a:t>Make a 45-degree cut just below the bottom eye</a:t>
            </a:r>
          </a:p>
        </p:txBody>
      </p:sp>
      <p:grpSp>
        <p:nvGrpSpPr>
          <p:cNvPr id="12" name="Group 11">
            <a:extLst>
              <a:ext uri="{FF2B5EF4-FFF2-40B4-BE49-F238E27FC236}">
                <a16:creationId xmlns:a16="http://schemas.microsoft.com/office/drawing/2014/main" id="{AEFC0E33-5FCA-D54E-908A-4A40F9BA0ECE}"/>
              </a:ext>
            </a:extLst>
          </p:cNvPr>
          <p:cNvGrpSpPr/>
          <p:nvPr/>
        </p:nvGrpSpPr>
        <p:grpSpPr>
          <a:xfrm>
            <a:off x="4889644" y="3984859"/>
            <a:ext cx="757148" cy="276999"/>
            <a:chOff x="4889644" y="3984859"/>
            <a:chExt cx="757148" cy="276999"/>
          </a:xfrm>
        </p:grpSpPr>
        <p:cxnSp>
          <p:nvCxnSpPr>
            <p:cNvPr id="5" name="Straight Arrow Connector 4">
              <a:extLst>
                <a:ext uri="{FF2B5EF4-FFF2-40B4-BE49-F238E27FC236}">
                  <a16:creationId xmlns:a16="http://schemas.microsoft.com/office/drawing/2014/main" id="{DB6B2D5C-E3F5-B84C-994D-8DAAC1661122}"/>
                </a:ext>
              </a:extLst>
            </p:cNvPr>
            <p:cNvCxnSpPr>
              <a:cxnSpLocks/>
            </p:cNvCxnSpPr>
            <p:nvPr/>
          </p:nvCxnSpPr>
          <p:spPr>
            <a:xfrm flipH="1">
              <a:off x="4889644" y="4132446"/>
              <a:ext cx="35934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2209572-E3D7-604E-A57F-6DFE78121C24}"/>
                </a:ext>
              </a:extLst>
            </p:cNvPr>
            <p:cNvSpPr txBox="1"/>
            <p:nvPr/>
          </p:nvSpPr>
          <p:spPr>
            <a:xfrm>
              <a:off x="5181600" y="3984859"/>
              <a:ext cx="465192" cy="276999"/>
            </a:xfrm>
            <a:prstGeom prst="rect">
              <a:avLst/>
            </a:prstGeom>
            <a:noFill/>
          </p:spPr>
          <p:txBody>
            <a:bodyPr wrap="none" rtlCol="0">
              <a:spAutoFit/>
            </a:bodyPr>
            <a:lstStyle/>
            <a:p>
              <a:r>
                <a:rPr lang="en-US" sz="1200" dirty="0"/>
                <a:t>eye</a:t>
              </a:r>
            </a:p>
          </p:txBody>
        </p:sp>
      </p:grpSp>
    </p:spTree>
    <p:extLst>
      <p:ext uri="{BB962C8B-B14F-4D97-AF65-F5344CB8AC3E}">
        <p14:creationId xmlns:p14="http://schemas.microsoft.com/office/powerpoint/2010/main" val="142404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9">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animEffect transition="in" filter="fade">
                                      <p:cBhvr>
                                        <p:cTn id="15" dur="1000"/>
                                        <p:tgtEl>
                                          <p:spTgt spid="9">
                                            <p:txEl>
                                              <p:pRg st="1" end="1"/>
                                            </p:txEl>
                                          </p:spTgt>
                                        </p:tgtEl>
                                      </p:cBhvr>
                                    </p:animEffect>
                                    <p:anim calcmode="lin" valueType="num">
                                      <p:cBhvr>
                                        <p:cTn id="16"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9">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9">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fade">
                                      <p:cBhvr>
                                        <p:cTn id="23" dur="1000"/>
                                        <p:tgtEl>
                                          <p:spTgt spid="9">
                                            <p:txEl>
                                              <p:pRg st="2" end="2"/>
                                            </p:txEl>
                                          </p:spTgt>
                                        </p:tgtEl>
                                      </p:cBhvr>
                                    </p:animEffect>
                                    <p:anim calcmode="lin" valueType="num">
                                      <p:cBhvr>
                                        <p:cTn id="24"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9">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9">
                                            <p:txEl>
                                              <p:pRg st="2" end="2"/>
                                            </p:txEl>
                                          </p:spTgt>
                                        </p:tgtEl>
                                        <p:attrNameLst>
                                          <p:attrName>ppt_y</p:attrName>
                                        </p:attrNameLst>
                                      </p:cBhvr>
                                      <p:tavLst>
                                        <p:tav tm="0">
                                          <p:val>
                                            <p:strVal val="#ppt_y-.03"/>
                                          </p:val>
                                        </p:tav>
                                        <p:tav tm="100000">
                                          <p:val>
                                            <p:strVal val="#ppt_y"/>
                                          </p:val>
                                        </p:tav>
                                      </p:tavLst>
                                    </p:anim>
                                  </p:childTnLst>
                                </p:cTn>
                              </p:par>
                              <p:par>
                                <p:cTn id="27" presetID="2" presetClass="entr" presetSubtype="4" fill="hold" nodeType="withEffect">
                                  <p:stCondLst>
                                    <p:cond delay="100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1000" fill="hold"/>
                                        <p:tgtEl>
                                          <p:spTgt spid="12"/>
                                        </p:tgtEl>
                                        <p:attrNameLst>
                                          <p:attrName>ppt_x</p:attrName>
                                        </p:attrNameLst>
                                      </p:cBhvr>
                                      <p:tavLst>
                                        <p:tav tm="0">
                                          <p:val>
                                            <p:strVal val="#ppt_x"/>
                                          </p:val>
                                        </p:tav>
                                        <p:tav tm="100000">
                                          <p:val>
                                            <p:strVal val="#ppt_x"/>
                                          </p:val>
                                        </p:tav>
                                      </p:tavLst>
                                    </p:anim>
                                    <p:anim calcmode="lin" valueType="num">
                                      <p:cBhvr additive="base">
                                        <p:cTn id="30"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7" presetClass="entr" presetSubtype="0" fill="hold" nodeType="click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Effect transition="in" filter="fade">
                                      <p:cBhvr>
                                        <p:cTn id="35" dur="1000"/>
                                        <p:tgtEl>
                                          <p:spTgt spid="7">
                                            <p:txEl>
                                              <p:pRg st="0" end="0"/>
                                            </p:txEl>
                                          </p:spTgt>
                                        </p:tgtEl>
                                      </p:cBhvr>
                                    </p:animEffect>
                                    <p:anim calcmode="lin" valueType="num">
                                      <p:cBhvr>
                                        <p:cTn id="36"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7" dur="900" decel="100000" fill="hold"/>
                                        <p:tgtEl>
                                          <p:spTgt spid="7">
                                            <p:txEl>
                                              <p:pRg st="0" end="0"/>
                                            </p:txEl>
                                          </p:spTgt>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7">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7" presetClass="entr" presetSubtype="0" fill="hold" nodeType="clickEffect">
                                  <p:stCondLst>
                                    <p:cond delay="0"/>
                                  </p:stCondLst>
                                  <p:childTnLst>
                                    <p:set>
                                      <p:cBhvr>
                                        <p:cTn id="42" dur="1" fill="hold">
                                          <p:stCondLst>
                                            <p:cond delay="0"/>
                                          </p:stCondLst>
                                        </p:cTn>
                                        <p:tgtEl>
                                          <p:spTgt spid="7">
                                            <p:txEl>
                                              <p:pRg st="1" end="1"/>
                                            </p:txEl>
                                          </p:spTgt>
                                        </p:tgtEl>
                                        <p:attrNameLst>
                                          <p:attrName>style.visibility</p:attrName>
                                        </p:attrNameLst>
                                      </p:cBhvr>
                                      <p:to>
                                        <p:strVal val="visible"/>
                                      </p:to>
                                    </p:set>
                                    <p:animEffect transition="in" filter="fade">
                                      <p:cBhvr>
                                        <p:cTn id="43" dur="1000"/>
                                        <p:tgtEl>
                                          <p:spTgt spid="7">
                                            <p:txEl>
                                              <p:pRg st="1" end="1"/>
                                            </p:txEl>
                                          </p:spTgt>
                                        </p:tgtEl>
                                      </p:cBhvr>
                                    </p:animEffect>
                                    <p:anim calcmode="lin" valueType="num">
                                      <p:cBhvr>
                                        <p:cTn id="44"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45" dur="900" decel="100000" fill="hold"/>
                                        <p:tgtEl>
                                          <p:spTgt spid="7">
                                            <p:txEl>
                                              <p:pRg st="1" end="1"/>
                                            </p:txEl>
                                          </p:spTgt>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7">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a:extLst>
              <a:ext uri="{FF2B5EF4-FFF2-40B4-BE49-F238E27FC236}">
                <a16:creationId xmlns:a16="http://schemas.microsoft.com/office/drawing/2014/main" id="{3088ED04-A2E8-1745-B85C-9CDEB3AAA9A2}"/>
              </a:ext>
            </a:extLst>
          </p:cNvPr>
          <p:cNvSpPr>
            <a:spLocks noGrp="1"/>
          </p:cNvSpPr>
          <p:nvPr>
            <p:ph type="title"/>
          </p:nvPr>
        </p:nvSpPr>
        <p:spPr>
          <a:xfrm>
            <a:off x="1945201" y="624110"/>
            <a:ext cx="6589199" cy="814918"/>
          </a:xfrm>
        </p:spPr>
        <p:txBody>
          <a:bodyPr/>
          <a:lstStyle/>
          <a:p>
            <a:pPr eaLnBrk="1" hangingPunct="1"/>
            <a:r>
              <a:rPr lang="en-US" altLang="en-US" dirty="0">
                <a:ea typeface="ＭＳ Ｐゴシック" panose="020B0600070205080204" pitchFamily="34" charset="-128"/>
              </a:rPr>
              <a:t>Using Rooting Hormone</a:t>
            </a:r>
          </a:p>
        </p:txBody>
      </p:sp>
      <p:sp>
        <p:nvSpPr>
          <p:cNvPr id="34818" name="Content Placeholder 2">
            <a:extLst>
              <a:ext uri="{FF2B5EF4-FFF2-40B4-BE49-F238E27FC236}">
                <a16:creationId xmlns:a16="http://schemas.microsoft.com/office/drawing/2014/main" id="{65FD88F9-F0BC-3649-866B-8DD6C5C7032F}"/>
              </a:ext>
            </a:extLst>
          </p:cNvPr>
          <p:cNvSpPr>
            <a:spLocks noGrp="1"/>
          </p:cNvSpPr>
          <p:nvPr>
            <p:ph idx="1"/>
          </p:nvPr>
        </p:nvSpPr>
        <p:spPr>
          <a:xfrm>
            <a:off x="4572000" y="1720114"/>
            <a:ext cx="3962400" cy="4225075"/>
          </a:xfrm>
        </p:spPr>
        <p:txBody>
          <a:bodyPr>
            <a:normAutofit fontScale="92500" lnSpcReduction="10000"/>
          </a:bodyPr>
          <a:lstStyle/>
          <a:p>
            <a:pPr eaLnBrk="1" hangingPunct="1">
              <a:spcAft>
                <a:spcPts val="600"/>
              </a:spcAft>
            </a:pPr>
            <a:r>
              <a:rPr lang="en-US" altLang="en-US" sz="2000" dirty="0">
                <a:ea typeface="ＭＳ Ｐゴシック" panose="020B0600070205080204" pitchFamily="34" charset="-128"/>
              </a:rPr>
              <a:t>Dip stem in cup, </a:t>
            </a:r>
            <a:r>
              <a:rPr lang="en-US" altLang="en-US" sz="2000" b="1" u="sng" dirty="0">
                <a:ea typeface="ＭＳ Ｐゴシック" panose="020B0600070205080204" pitchFamily="34" charset="-128"/>
              </a:rPr>
              <a:t>not</a:t>
            </a:r>
            <a:r>
              <a:rPr lang="en-US" altLang="en-US" sz="2000" dirty="0">
                <a:ea typeface="ＭＳ Ｐゴシック" panose="020B0600070205080204" pitchFamily="34" charset="-128"/>
              </a:rPr>
              <a:t> in jar!</a:t>
            </a:r>
          </a:p>
          <a:p>
            <a:pPr eaLnBrk="1" hangingPunct="1">
              <a:spcAft>
                <a:spcPts val="600"/>
              </a:spcAft>
            </a:pPr>
            <a:endParaRPr lang="en-US" altLang="en-US" sz="2000" dirty="0">
              <a:ea typeface="ＭＳ Ｐゴシック" panose="020B0600070205080204" pitchFamily="34" charset="-128"/>
            </a:endParaRPr>
          </a:p>
          <a:p>
            <a:pPr eaLnBrk="1" hangingPunct="1">
              <a:spcAft>
                <a:spcPts val="600"/>
              </a:spcAft>
            </a:pPr>
            <a:endParaRPr lang="en-US" altLang="en-US" sz="2000" dirty="0">
              <a:ea typeface="ＭＳ Ｐゴシック" panose="020B0600070205080204" pitchFamily="34" charset="-128"/>
            </a:endParaRPr>
          </a:p>
          <a:p>
            <a:pPr eaLnBrk="1" hangingPunct="1">
              <a:spcAft>
                <a:spcPts val="600"/>
              </a:spcAft>
            </a:pPr>
            <a:endParaRPr lang="en-US" altLang="en-US" sz="2000" dirty="0">
              <a:ea typeface="ＭＳ Ｐゴシック" panose="020B0600070205080204" pitchFamily="34" charset="-128"/>
            </a:endParaRPr>
          </a:p>
          <a:p>
            <a:pPr eaLnBrk="1" hangingPunct="1">
              <a:spcAft>
                <a:spcPts val="600"/>
              </a:spcAft>
            </a:pPr>
            <a:endParaRPr lang="en-US" altLang="en-US" sz="2000" dirty="0">
              <a:ea typeface="ＭＳ Ｐゴシック" panose="020B0600070205080204" pitchFamily="34" charset="-128"/>
            </a:endParaRPr>
          </a:p>
          <a:p>
            <a:pPr eaLnBrk="1" hangingPunct="1">
              <a:spcAft>
                <a:spcPts val="600"/>
              </a:spcAft>
            </a:pPr>
            <a:endParaRPr lang="en-US" altLang="en-US" sz="2000" dirty="0">
              <a:ea typeface="ＭＳ Ｐゴシック" panose="020B0600070205080204" pitchFamily="34" charset="-128"/>
            </a:endParaRPr>
          </a:p>
          <a:p>
            <a:pPr eaLnBrk="1" hangingPunct="1">
              <a:spcAft>
                <a:spcPts val="600"/>
              </a:spcAft>
            </a:pPr>
            <a:endParaRPr lang="en-US" altLang="en-US" sz="2000" dirty="0">
              <a:ea typeface="ＭＳ Ｐゴシック" panose="020B0600070205080204" pitchFamily="34" charset="-128"/>
            </a:endParaRPr>
          </a:p>
          <a:p>
            <a:pPr eaLnBrk="1" hangingPunct="1">
              <a:spcAft>
                <a:spcPts val="600"/>
              </a:spcAft>
            </a:pPr>
            <a:r>
              <a:rPr lang="en-US" altLang="en-US" sz="2000" dirty="0">
                <a:ea typeface="ＭＳ Ｐゴシック" panose="020B0600070205080204" pitchFamily="34" charset="-128"/>
              </a:rPr>
              <a:t>Discard leftover rooting hormone when finished with all cuttings</a:t>
            </a:r>
          </a:p>
        </p:txBody>
      </p:sp>
      <p:pic>
        <p:nvPicPr>
          <p:cNvPr id="3" name="Picture 2" descr="A picture containing cup, indoor, coffee, floor&#10;&#10;Description automatically generated">
            <a:extLst>
              <a:ext uri="{FF2B5EF4-FFF2-40B4-BE49-F238E27FC236}">
                <a16:creationId xmlns:a16="http://schemas.microsoft.com/office/drawing/2014/main" id="{3D8D6D8E-9B1B-BD4A-9C76-CD5ED273CB1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34434" y="1655396"/>
            <a:ext cx="3343919" cy="2643888"/>
          </a:xfrm>
          <a:prstGeom prst="rect">
            <a:avLst/>
          </a:prstGeom>
        </p:spPr>
      </p:pic>
      <p:pic>
        <p:nvPicPr>
          <p:cNvPr id="5" name="Picture 4" descr="A picture containing cup, indoor, coffee&#10;&#10;Description automatically generated">
            <a:extLst>
              <a:ext uri="{FF2B5EF4-FFF2-40B4-BE49-F238E27FC236}">
                <a16:creationId xmlns:a16="http://schemas.microsoft.com/office/drawing/2014/main" id="{5B4F6C0F-AF7D-A847-A7E2-EA08241F9EC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75822" y="2300420"/>
            <a:ext cx="2667211" cy="2414524"/>
          </a:xfrm>
          <a:prstGeom prst="rect">
            <a:avLst/>
          </a:prstGeom>
        </p:spPr>
      </p:pic>
      <p:sp>
        <p:nvSpPr>
          <p:cNvPr id="10" name="Content Placeholder 2">
            <a:extLst>
              <a:ext uri="{FF2B5EF4-FFF2-40B4-BE49-F238E27FC236}">
                <a16:creationId xmlns:a16="http://schemas.microsoft.com/office/drawing/2014/main" id="{79EBE88D-94C9-284C-AC0E-DAC420494152}"/>
              </a:ext>
            </a:extLst>
          </p:cNvPr>
          <p:cNvSpPr txBox="1">
            <a:spLocks/>
          </p:cNvSpPr>
          <p:nvPr/>
        </p:nvSpPr>
        <p:spPr>
          <a:xfrm>
            <a:off x="1301462" y="4515652"/>
            <a:ext cx="3414915" cy="128089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spcAft>
                <a:spcPts val="600"/>
              </a:spcAft>
            </a:pPr>
            <a:r>
              <a:rPr lang="en-US" altLang="en-US" sz="2000" dirty="0">
                <a:ea typeface="ＭＳ Ｐゴシック" panose="020B0600070205080204" pitchFamily="34" charset="-128"/>
              </a:rPr>
              <a:t>Put a small amount of rooting hormone in a small cup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barn(inVertical)">
                                      <p:cBhvr>
                                        <p:cTn id="12" dur="1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4818">
                                            <p:txEl>
                                              <p:pRg st="0" end="0"/>
                                            </p:txEl>
                                          </p:spTgt>
                                        </p:tgtEl>
                                        <p:attrNameLst>
                                          <p:attrName>style.visibility</p:attrName>
                                        </p:attrNameLst>
                                      </p:cBhvr>
                                      <p:to>
                                        <p:strVal val="visible"/>
                                      </p:to>
                                    </p:set>
                                    <p:animEffect transition="in" filter="barn(inVertical)">
                                      <p:cBhvr>
                                        <p:cTn id="22" dur="1000"/>
                                        <p:tgtEl>
                                          <p:spTgt spid="3481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4818">
                                            <p:txEl>
                                              <p:pRg st="7" end="7"/>
                                            </p:txEl>
                                          </p:spTgt>
                                        </p:tgtEl>
                                        <p:attrNameLst>
                                          <p:attrName>style.visibility</p:attrName>
                                        </p:attrNameLst>
                                      </p:cBhvr>
                                      <p:to>
                                        <p:strVal val="visible"/>
                                      </p:to>
                                    </p:set>
                                    <p:animEffect transition="in" filter="barn(inVertical)">
                                      <p:cBhvr>
                                        <p:cTn id="27" dur="1000"/>
                                        <p:tgtEl>
                                          <p:spTgt spid="3481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16BD64BA-65CB-EF4C-B3C7-B7BC35A52926}"/>
              </a:ext>
            </a:extLst>
          </p:cNvPr>
          <p:cNvSpPr>
            <a:spLocks noGrp="1"/>
          </p:cNvSpPr>
          <p:nvPr>
            <p:ph type="title"/>
          </p:nvPr>
        </p:nvSpPr>
        <p:spPr/>
        <p:txBody>
          <a:bodyPr/>
          <a:lstStyle/>
          <a:p>
            <a:pPr eaLnBrk="1" hangingPunct="1"/>
            <a:r>
              <a:rPr lang="en-US" altLang="en-US" dirty="0">
                <a:ea typeface="ＭＳ Ｐゴシック" panose="020B0600070205080204" pitchFamily="34" charset="-128"/>
              </a:rPr>
              <a:t>Sticking the Cutting</a:t>
            </a:r>
          </a:p>
        </p:txBody>
      </p:sp>
      <p:sp>
        <p:nvSpPr>
          <p:cNvPr id="35842" name="Content Placeholder 2">
            <a:extLst>
              <a:ext uri="{FF2B5EF4-FFF2-40B4-BE49-F238E27FC236}">
                <a16:creationId xmlns:a16="http://schemas.microsoft.com/office/drawing/2014/main" id="{9ABA9B56-B02E-CC48-92CE-EED9CCF41E84}"/>
              </a:ext>
            </a:extLst>
          </p:cNvPr>
          <p:cNvSpPr>
            <a:spLocks noGrp="1"/>
          </p:cNvSpPr>
          <p:nvPr>
            <p:ph idx="1"/>
          </p:nvPr>
        </p:nvSpPr>
        <p:spPr>
          <a:xfrm>
            <a:off x="6217921" y="1905000"/>
            <a:ext cx="2302137" cy="4108525"/>
          </a:xfrm>
        </p:spPr>
        <p:txBody>
          <a:bodyPr>
            <a:normAutofit/>
          </a:bodyPr>
          <a:lstStyle/>
          <a:p>
            <a:pPr eaLnBrk="1" hangingPunct="1"/>
            <a:r>
              <a:rPr lang="en-US" altLang="en-US" sz="2000" dirty="0">
                <a:ea typeface="ＭＳ Ｐゴシック" panose="020B0600070205080204" pitchFamily="34" charset="-128"/>
              </a:rPr>
              <a:t>Gently insert cutting into the rooting cube, just far enuf so it is supported</a:t>
            </a:r>
          </a:p>
          <a:p>
            <a:pPr eaLnBrk="1" hangingPunct="1"/>
            <a:r>
              <a:rPr lang="en-US" altLang="en-US" sz="2000" dirty="0">
                <a:ea typeface="ＭＳ Ｐゴシック" panose="020B0600070205080204" pitchFamily="34" charset="-128"/>
              </a:rPr>
              <a:t>Don’t push the stem down thru the bottom of the rooting cube</a:t>
            </a:r>
          </a:p>
        </p:txBody>
      </p:sp>
      <p:pic>
        <p:nvPicPr>
          <p:cNvPr id="3" name="Picture 2" descr="A picture containing floor, indoor&#10;&#10;Description automatically generated">
            <a:extLst>
              <a:ext uri="{FF2B5EF4-FFF2-40B4-BE49-F238E27FC236}">
                <a16:creationId xmlns:a16="http://schemas.microsoft.com/office/drawing/2014/main" id="{03316CBE-CA05-9546-8E59-9096D1507CF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42366" y="1765149"/>
            <a:ext cx="3920552" cy="48245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5842">
                                            <p:txEl>
                                              <p:pRg st="0" end="0"/>
                                            </p:txEl>
                                          </p:spTgt>
                                        </p:tgtEl>
                                        <p:attrNameLst>
                                          <p:attrName>style.visibility</p:attrName>
                                        </p:attrNameLst>
                                      </p:cBhvr>
                                      <p:to>
                                        <p:strVal val="visible"/>
                                      </p:to>
                                    </p:set>
                                    <p:animEffect transition="in" filter="checkerboard(across)">
                                      <p:cBhvr>
                                        <p:cTn id="7" dur="1000"/>
                                        <p:tgtEl>
                                          <p:spTgt spid="358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5842">
                                            <p:txEl>
                                              <p:pRg st="1" end="1"/>
                                            </p:txEl>
                                          </p:spTgt>
                                        </p:tgtEl>
                                        <p:attrNameLst>
                                          <p:attrName>style.visibility</p:attrName>
                                        </p:attrNameLst>
                                      </p:cBhvr>
                                      <p:to>
                                        <p:strVal val="visible"/>
                                      </p:to>
                                    </p:set>
                                    <p:animEffect transition="in" filter="checkerboard(across)">
                                      <p:cBhvr>
                                        <p:cTn id="12" dur="1000"/>
                                        <p:tgtEl>
                                          <p:spTgt spid="3584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a:extLst>
              <a:ext uri="{FF2B5EF4-FFF2-40B4-BE49-F238E27FC236}">
                <a16:creationId xmlns:a16="http://schemas.microsoft.com/office/drawing/2014/main" id="{DF35C93D-AEB9-C041-8257-FFD1C7E6DD23}"/>
              </a:ext>
            </a:extLst>
          </p:cNvPr>
          <p:cNvSpPr>
            <a:spLocks noGrp="1"/>
          </p:cNvSpPr>
          <p:nvPr>
            <p:ph type="title"/>
          </p:nvPr>
        </p:nvSpPr>
        <p:spPr/>
        <p:txBody>
          <a:bodyPr/>
          <a:lstStyle/>
          <a:p>
            <a:pPr eaLnBrk="1" hangingPunct="1"/>
            <a:r>
              <a:rPr lang="en-US" altLang="en-US" dirty="0">
                <a:ea typeface="ＭＳ Ｐゴシック" panose="020B0600070205080204" pitchFamily="34" charset="-128"/>
              </a:rPr>
              <a:t>Bagging the Cutting</a:t>
            </a:r>
          </a:p>
        </p:txBody>
      </p:sp>
      <p:sp>
        <p:nvSpPr>
          <p:cNvPr id="36866" name="Content Placeholder 2">
            <a:extLst>
              <a:ext uri="{FF2B5EF4-FFF2-40B4-BE49-F238E27FC236}">
                <a16:creationId xmlns:a16="http://schemas.microsoft.com/office/drawing/2014/main" id="{F4721EA2-8E5F-0048-80D2-34AE60256845}"/>
              </a:ext>
            </a:extLst>
          </p:cNvPr>
          <p:cNvSpPr>
            <a:spLocks noGrp="1"/>
          </p:cNvSpPr>
          <p:nvPr>
            <p:ph idx="1"/>
          </p:nvPr>
        </p:nvSpPr>
        <p:spPr>
          <a:xfrm>
            <a:off x="4340225" y="1479550"/>
            <a:ext cx="4067175" cy="4525963"/>
          </a:xfrm>
        </p:spPr>
        <p:txBody>
          <a:bodyPr>
            <a:normAutofit fontScale="85000" lnSpcReduction="10000"/>
          </a:bodyPr>
          <a:lstStyle/>
          <a:p>
            <a:pPr eaLnBrk="1" hangingPunct="1">
              <a:lnSpc>
                <a:spcPct val="150000"/>
              </a:lnSpc>
            </a:pPr>
            <a:r>
              <a:rPr lang="en-US" altLang="en-US" sz="2000" dirty="0">
                <a:solidFill>
                  <a:srgbClr val="FF0000"/>
                </a:solidFill>
                <a:ea typeface="ＭＳ Ｐゴシック" panose="020B0600070205080204" pitchFamily="34" charset="-128"/>
              </a:rPr>
              <a:t>Use white (milky) bag, </a:t>
            </a:r>
            <a:r>
              <a:rPr lang="en-US" altLang="en-US" sz="2000" b="1" u="sng" dirty="0">
                <a:solidFill>
                  <a:srgbClr val="FF0000"/>
                </a:solidFill>
                <a:ea typeface="ＭＳ Ｐゴシック" panose="020B0600070205080204" pitchFamily="34" charset="-128"/>
              </a:rPr>
              <a:t>not</a:t>
            </a:r>
            <a:r>
              <a:rPr lang="en-US" altLang="en-US" sz="2000" dirty="0">
                <a:solidFill>
                  <a:srgbClr val="FF0000"/>
                </a:solidFill>
                <a:ea typeface="ＭＳ Ｐゴシック" panose="020B0600070205080204" pitchFamily="34" charset="-128"/>
              </a:rPr>
              <a:t> clear!</a:t>
            </a:r>
          </a:p>
          <a:p>
            <a:pPr eaLnBrk="1" hangingPunct="1">
              <a:lnSpc>
                <a:spcPct val="150000"/>
              </a:lnSpc>
            </a:pPr>
            <a:r>
              <a:rPr lang="en-US" altLang="en-US" sz="2000" dirty="0">
                <a:ea typeface="ＭＳ Ｐゴシック" panose="020B0600070205080204" pitchFamily="34" charset="-128"/>
              </a:rPr>
              <a:t>Insert sticks in corners of the container to keep bag from collapsing</a:t>
            </a:r>
          </a:p>
          <a:p>
            <a:pPr eaLnBrk="1" hangingPunct="1">
              <a:lnSpc>
                <a:spcPct val="150000"/>
              </a:lnSpc>
            </a:pPr>
            <a:r>
              <a:rPr lang="en-US" altLang="en-US" sz="2000" dirty="0">
                <a:ea typeface="ＭＳ Ｐゴシック" panose="020B0600070205080204" pitchFamily="34" charset="-128"/>
              </a:rPr>
              <a:t>Label with variety name and date</a:t>
            </a:r>
          </a:p>
          <a:p>
            <a:pPr eaLnBrk="1" hangingPunct="1">
              <a:lnSpc>
                <a:spcPct val="150000"/>
              </a:lnSpc>
            </a:pPr>
            <a:r>
              <a:rPr lang="en-US" altLang="en-US" sz="2000" dirty="0">
                <a:ea typeface="ＭＳ Ｐゴシック" panose="020B0600070205080204" pitchFamily="34" charset="-128"/>
              </a:rPr>
              <a:t>Place cutting in bag and mist with a fine spray</a:t>
            </a:r>
          </a:p>
          <a:p>
            <a:pPr eaLnBrk="1" hangingPunct="1">
              <a:lnSpc>
                <a:spcPct val="150000"/>
              </a:lnSpc>
            </a:pPr>
            <a:r>
              <a:rPr lang="en-US" altLang="en-US" sz="2000" dirty="0">
                <a:ea typeface="ＭＳ Ｐゴシック" panose="020B0600070205080204" pitchFamily="34" charset="-128"/>
              </a:rPr>
              <a:t>Close bag with rubber band or twist tie</a:t>
            </a:r>
          </a:p>
        </p:txBody>
      </p:sp>
      <p:sp>
        <p:nvSpPr>
          <p:cNvPr id="36867" name="TextBox 4">
            <a:extLst>
              <a:ext uri="{FF2B5EF4-FFF2-40B4-BE49-F238E27FC236}">
                <a16:creationId xmlns:a16="http://schemas.microsoft.com/office/drawing/2014/main" id="{1EE8EDA2-0E99-3E4C-A01F-BA901DE9000E}"/>
              </a:ext>
            </a:extLst>
          </p:cNvPr>
          <p:cNvSpPr txBox="1">
            <a:spLocks noChangeArrowheads="1"/>
          </p:cNvSpPr>
          <p:nvPr/>
        </p:nvSpPr>
        <p:spPr bwMode="auto">
          <a:xfrm>
            <a:off x="1539875" y="5705475"/>
            <a:ext cx="23177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i="1" dirty="0">
                <a:latin typeface="Calibri" panose="020F0502020204030204" pitchFamily="34" charset="0"/>
              </a:rPr>
              <a:t>Note:  Clear bag shown for clarity on this drawing only!</a:t>
            </a:r>
          </a:p>
          <a:p>
            <a:pPr eaLnBrk="1" hangingPunct="1"/>
            <a:r>
              <a:rPr lang="en-US" altLang="en-US" sz="1200" b="1" i="1" dirty="0">
                <a:solidFill>
                  <a:srgbClr val="FF0000"/>
                </a:solidFill>
                <a:latin typeface="Calibri" panose="020F0502020204030204" pitchFamily="34" charset="0"/>
              </a:rPr>
              <a:t>           This is a NO-NO!</a:t>
            </a:r>
          </a:p>
        </p:txBody>
      </p:sp>
      <p:pic>
        <p:nvPicPr>
          <p:cNvPr id="38916" name="Picture 5" descr="DSC_0027.JPG">
            <a:extLst>
              <a:ext uri="{FF2B5EF4-FFF2-40B4-BE49-F238E27FC236}">
                <a16:creationId xmlns:a16="http://schemas.microsoft.com/office/drawing/2014/main" id="{956E168D-A725-A64B-AB04-90A9548A83C3}"/>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455738" y="1417638"/>
            <a:ext cx="2646362" cy="425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3" presetClass="entr" presetSubtype="0" fill="hold" nodeType="clickEffect">
                                  <p:stCondLst>
                                    <p:cond delay="0"/>
                                  </p:stCondLst>
                                  <p:childTnLst>
                                    <p:set>
                                      <p:cBhvr>
                                        <p:cTn id="6" dur="1" fill="hold">
                                          <p:stCondLst>
                                            <p:cond delay="0"/>
                                          </p:stCondLst>
                                        </p:cTn>
                                        <p:tgtEl>
                                          <p:spTgt spid="36866">
                                            <p:txEl>
                                              <p:pRg st="0" end="0"/>
                                            </p:txEl>
                                          </p:spTgt>
                                        </p:tgtEl>
                                        <p:attrNameLst>
                                          <p:attrName>style.visibility</p:attrName>
                                        </p:attrNameLst>
                                      </p:cBhvr>
                                      <p:to>
                                        <p:strVal val="visible"/>
                                      </p:to>
                                    </p:set>
                                    <p:animEffect transition="in" filter="fade">
                                      <p:cBhvr>
                                        <p:cTn id="7" dur="100"/>
                                        <p:tgtEl>
                                          <p:spTgt spid="36866">
                                            <p:txEl>
                                              <p:pRg st="0" end="0"/>
                                            </p:txEl>
                                          </p:spTgt>
                                        </p:tgtEl>
                                      </p:cBhvr>
                                    </p:animEffect>
                                    <p:anim calcmode="lin" valueType="num">
                                      <p:cBhvr>
                                        <p:cTn id="8" dur="400" fill="hold"/>
                                        <p:tgtEl>
                                          <p:spTgt spid="36866">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36866">
                                            <p:txEl>
                                              <p:pRg st="0" end="0"/>
                                            </p:txEl>
                                          </p:spTgt>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6866">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6866">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2" presetID="37" presetClass="entr" presetSubtype="0" fill="hold" grpId="0" nodeType="withEffect">
                                  <p:stCondLst>
                                    <p:cond delay="0"/>
                                  </p:stCondLst>
                                  <p:childTnLst>
                                    <p:set>
                                      <p:cBhvr>
                                        <p:cTn id="13" dur="1" fill="hold">
                                          <p:stCondLst>
                                            <p:cond delay="0"/>
                                          </p:stCondLst>
                                        </p:cTn>
                                        <p:tgtEl>
                                          <p:spTgt spid="36867"/>
                                        </p:tgtEl>
                                        <p:attrNameLst>
                                          <p:attrName>style.visibility</p:attrName>
                                        </p:attrNameLst>
                                      </p:cBhvr>
                                      <p:to>
                                        <p:strVal val="visible"/>
                                      </p:to>
                                    </p:set>
                                    <p:animEffect transition="in" filter="fade">
                                      <p:cBhvr>
                                        <p:cTn id="14" dur="1000"/>
                                        <p:tgtEl>
                                          <p:spTgt spid="36867"/>
                                        </p:tgtEl>
                                      </p:cBhvr>
                                    </p:animEffect>
                                    <p:anim calcmode="lin" valueType="num">
                                      <p:cBhvr>
                                        <p:cTn id="15" dur="1000" fill="hold"/>
                                        <p:tgtEl>
                                          <p:spTgt spid="36867"/>
                                        </p:tgtEl>
                                        <p:attrNameLst>
                                          <p:attrName>ppt_x</p:attrName>
                                        </p:attrNameLst>
                                      </p:cBhvr>
                                      <p:tavLst>
                                        <p:tav tm="0">
                                          <p:val>
                                            <p:strVal val="#ppt_x"/>
                                          </p:val>
                                        </p:tav>
                                        <p:tav tm="100000">
                                          <p:val>
                                            <p:strVal val="#ppt_x"/>
                                          </p:val>
                                        </p:tav>
                                      </p:tavLst>
                                    </p:anim>
                                    <p:anim calcmode="lin" valueType="num">
                                      <p:cBhvr>
                                        <p:cTn id="16" dur="900" decel="100000" fill="hold"/>
                                        <p:tgtEl>
                                          <p:spTgt spid="36867"/>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36867"/>
                                        </p:tgtEl>
                                        <p:attrNameLst>
                                          <p:attrName>ppt_y</p:attrName>
                                        </p:attrNameLst>
                                      </p:cBhvr>
                                      <p:tavLst>
                                        <p:tav tm="0">
                                          <p:val>
                                            <p:strVal val="#ppt_y-.03"/>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37" presetClass="entr" presetSubtype="0" fill="hold" nodeType="clickEffect">
                                  <p:stCondLst>
                                    <p:cond delay="0"/>
                                  </p:stCondLst>
                                  <p:childTnLst>
                                    <p:set>
                                      <p:cBhvr>
                                        <p:cTn id="21" dur="1" fill="hold">
                                          <p:stCondLst>
                                            <p:cond delay="0"/>
                                          </p:stCondLst>
                                        </p:cTn>
                                        <p:tgtEl>
                                          <p:spTgt spid="36866">
                                            <p:txEl>
                                              <p:pRg st="1" end="1"/>
                                            </p:txEl>
                                          </p:spTgt>
                                        </p:tgtEl>
                                        <p:attrNameLst>
                                          <p:attrName>style.visibility</p:attrName>
                                        </p:attrNameLst>
                                      </p:cBhvr>
                                      <p:to>
                                        <p:strVal val="visible"/>
                                      </p:to>
                                    </p:set>
                                    <p:animEffect transition="in" filter="fade">
                                      <p:cBhvr>
                                        <p:cTn id="22" dur="1000"/>
                                        <p:tgtEl>
                                          <p:spTgt spid="36866">
                                            <p:txEl>
                                              <p:pRg st="1" end="1"/>
                                            </p:txEl>
                                          </p:spTgt>
                                        </p:tgtEl>
                                      </p:cBhvr>
                                    </p:animEffect>
                                    <p:anim calcmode="lin" valueType="num">
                                      <p:cBhvr>
                                        <p:cTn id="23" dur="1000" fill="hold"/>
                                        <p:tgtEl>
                                          <p:spTgt spid="36866">
                                            <p:txEl>
                                              <p:pRg st="1" end="1"/>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36866">
                                            <p:txEl>
                                              <p:pRg st="1" end="1"/>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36866">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7" presetClass="entr" presetSubtype="0" fill="hold" nodeType="clickEffect">
                                  <p:stCondLst>
                                    <p:cond delay="0"/>
                                  </p:stCondLst>
                                  <p:childTnLst>
                                    <p:set>
                                      <p:cBhvr>
                                        <p:cTn id="29" dur="1" fill="hold">
                                          <p:stCondLst>
                                            <p:cond delay="0"/>
                                          </p:stCondLst>
                                        </p:cTn>
                                        <p:tgtEl>
                                          <p:spTgt spid="36866">
                                            <p:txEl>
                                              <p:pRg st="2" end="2"/>
                                            </p:txEl>
                                          </p:spTgt>
                                        </p:tgtEl>
                                        <p:attrNameLst>
                                          <p:attrName>style.visibility</p:attrName>
                                        </p:attrNameLst>
                                      </p:cBhvr>
                                      <p:to>
                                        <p:strVal val="visible"/>
                                      </p:to>
                                    </p:set>
                                    <p:animEffect transition="in" filter="fade">
                                      <p:cBhvr>
                                        <p:cTn id="30" dur="1000"/>
                                        <p:tgtEl>
                                          <p:spTgt spid="36866">
                                            <p:txEl>
                                              <p:pRg st="2" end="2"/>
                                            </p:txEl>
                                          </p:spTgt>
                                        </p:tgtEl>
                                      </p:cBhvr>
                                    </p:animEffect>
                                    <p:anim calcmode="lin" valueType="num">
                                      <p:cBhvr>
                                        <p:cTn id="31" dur="1000" fill="hold"/>
                                        <p:tgtEl>
                                          <p:spTgt spid="36866">
                                            <p:txEl>
                                              <p:pRg st="2" end="2"/>
                                            </p:txEl>
                                          </p:spTgt>
                                        </p:tgtEl>
                                        <p:attrNameLst>
                                          <p:attrName>ppt_x</p:attrName>
                                        </p:attrNameLst>
                                      </p:cBhvr>
                                      <p:tavLst>
                                        <p:tav tm="0">
                                          <p:val>
                                            <p:strVal val="#ppt_x"/>
                                          </p:val>
                                        </p:tav>
                                        <p:tav tm="100000">
                                          <p:val>
                                            <p:strVal val="#ppt_x"/>
                                          </p:val>
                                        </p:tav>
                                      </p:tavLst>
                                    </p:anim>
                                    <p:anim calcmode="lin" valueType="num">
                                      <p:cBhvr>
                                        <p:cTn id="32" dur="900" decel="100000" fill="hold"/>
                                        <p:tgtEl>
                                          <p:spTgt spid="36866">
                                            <p:txEl>
                                              <p:pRg st="2" end="2"/>
                                            </p:txEl>
                                          </p:spTgt>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36866">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37" presetClass="entr" presetSubtype="0" fill="hold" nodeType="clickEffect">
                                  <p:stCondLst>
                                    <p:cond delay="0"/>
                                  </p:stCondLst>
                                  <p:childTnLst>
                                    <p:set>
                                      <p:cBhvr>
                                        <p:cTn id="37" dur="1" fill="hold">
                                          <p:stCondLst>
                                            <p:cond delay="0"/>
                                          </p:stCondLst>
                                        </p:cTn>
                                        <p:tgtEl>
                                          <p:spTgt spid="36866">
                                            <p:txEl>
                                              <p:pRg st="3" end="3"/>
                                            </p:txEl>
                                          </p:spTgt>
                                        </p:tgtEl>
                                        <p:attrNameLst>
                                          <p:attrName>style.visibility</p:attrName>
                                        </p:attrNameLst>
                                      </p:cBhvr>
                                      <p:to>
                                        <p:strVal val="visible"/>
                                      </p:to>
                                    </p:set>
                                    <p:animEffect transition="in" filter="fade">
                                      <p:cBhvr>
                                        <p:cTn id="38" dur="1000"/>
                                        <p:tgtEl>
                                          <p:spTgt spid="36866">
                                            <p:txEl>
                                              <p:pRg st="3" end="3"/>
                                            </p:txEl>
                                          </p:spTgt>
                                        </p:tgtEl>
                                      </p:cBhvr>
                                    </p:animEffect>
                                    <p:anim calcmode="lin" valueType="num">
                                      <p:cBhvr>
                                        <p:cTn id="39" dur="1000" fill="hold"/>
                                        <p:tgtEl>
                                          <p:spTgt spid="36866">
                                            <p:txEl>
                                              <p:pRg st="3" end="3"/>
                                            </p:txEl>
                                          </p:spTgt>
                                        </p:tgtEl>
                                        <p:attrNameLst>
                                          <p:attrName>ppt_x</p:attrName>
                                        </p:attrNameLst>
                                      </p:cBhvr>
                                      <p:tavLst>
                                        <p:tav tm="0">
                                          <p:val>
                                            <p:strVal val="#ppt_x"/>
                                          </p:val>
                                        </p:tav>
                                        <p:tav tm="100000">
                                          <p:val>
                                            <p:strVal val="#ppt_x"/>
                                          </p:val>
                                        </p:tav>
                                      </p:tavLst>
                                    </p:anim>
                                    <p:anim calcmode="lin" valueType="num">
                                      <p:cBhvr>
                                        <p:cTn id="40" dur="900" decel="100000" fill="hold"/>
                                        <p:tgtEl>
                                          <p:spTgt spid="36866">
                                            <p:txEl>
                                              <p:pRg st="3" end="3"/>
                                            </p:txEl>
                                          </p:spTgt>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36866">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37" presetClass="entr" presetSubtype="0" fill="hold" nodeType="clickEffect">
                                  <p:stCondLst>
                                    <p:cond delay="0"/>
                                  </p:stCondLst>
                                  <p:childTnLst>
                                    <p:set>
                                      <p:cBhvr>
                                        <p:cTn id="45" dur="1" fill="hold">
                                          <p:stCondLst>
                                            <p:cond delay="0"/>
                                          </p:stCondLst>
                                        </p:cTn>
                                        <p:tgtEl>
                                          <p:spTgt spid="36866">
                                            <p:txEl>
                                              <p:pRg st="4" end="4"/>
                                            </p:txEl>
                                          </p:spTgt>
                                        </p:tgtEl>
                                        <p:attrNameLst>
                                          <p:attrName>style.visibility</p:attrName>
                                        </p:attrNameLst>
                                      </p:cBhvr>
                                      <p:to>
                                        <p:strVal val="visible"/>
                                      </p:to>
                                    </p:set>
                                    <p:animEffect transition="in" filter="fade">
                                      <p:cBhvr>
                                        <p:cTn id="46" dur="1000"/>
                                        <p:tgtEl>
                                          <p:spTgt spid="36866">
                                            <p:txEl>
                                              <p:pRg st="4" end="4"/>
                                            </p:txEl>
                                          </p:spTgt>
                                        </p:tgtEl>
                                      </p:cBhvr>
                                    </p:animEffect>
                                    <p:anim calcmode="lin" valueType="num">
                                      <p:cBhvr>
                                        <p:cTn id="47" dur="1000" fill="hold"/>
                                        <p:tgtEl>
                                          <p:spTgt spid="36866">
                                            <p:txEl>
                                              <p:pRg st="4" end="4"/>
                                            </p:txEl>
                                          </p:spTgt>
                                        </p:tgtEl>
                                        <p:attrNameLst>
                                          <p:attrName>ppt_x</p:attrName>
                                        </p:attrNameLst>
                                      </p:cBhvr>
                                      <p:tavLst>
                                        <p:tav tm="0">
                                          <p:val>
                                            <p:strVal val="#ppt_x"/>
                                          </p:val>
                                        </p:tav>
                                        <p:tav tm="100000">
                                          <p:val>
                                            <p:strVal val="#ppt_x"/>
                                          </p:val>
                                        </p:tav>
                                      </p:tavLst>
                                    </p:anim>
                                    <p:anim calcmode="lin" valueType="num">
                                      <p:cBhvr>
                                        <p:cTn id="48" dur="900" decel="100000" fill="hold"/>
                                        <p:tgtEl>
                                          <p:spTgt spid="36866">
                                            <p:txEl>
                                              <p:pRg st="4" end="4"/>
                                            </p:txEl>
                                          </p:spTgt>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36866">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a:extLst>
              <a:ext uri="{FF2B5EF4-FFF2-40B4-BE49-F238E27FC236}">
                <a16:creationId xmlns:a16="http://schemas.microsoft.com/office/drawing/2014/main" id="{C448125E-1CDC-9649-8191-72889A578E87}"/>
              </a:ext>
            </a:extLst>
          </p:cNvPr>
          <p:cNvSpPr>
            <a:spLocks noGrp="1"/>
          </p:cNvSpPr>
          <p:nvPr>
            <p:ph type="title"/>
          </p:nvPr>
        </p:nvSpPr>
        <p:spPr/>
        <p:txBody>
          <a:bodyPr/>
          <a:lstStyle/>
          <a:p>
            <a:pPr eaLnBrk="1" hangingPunct="1"/>
            <a:r>
              <a:rPr lang="en-US" altLang="en-US" dirty="0">
                <a:ea typeface="ＭＳ Ｐゴシック" panose="020B0600070205080204" pitchFamily="34" charset="-128"/>
              </a:rPr>
              <a:t>Care of the Cutting</a:t>
            </a:r>
          </a:p>
        </p:txBody>
      </p:sp>
      <p:sp>
        <p:nvSpPr>
          <p:cNvPr id="37890" name="Content Placeholder 2">
            <a:extLst>
              <a:ext uri="{FF2B5EF4-FFF2-40B4-BE49-F238E27FC236}">
                <a16:creationId xmlns:a16="http://schemas.microsoft.com/office/drawing/2014/main" id="{3FCC5D63-1A39-9C45-A3B1-FA22562260BA}"/>
              </a:ext>
            </a:extLst>
          </p:cNvPr>
          <p:cNvSpPr>
            <a:spLocks noGrp="1"/>
          </p:cNvSpPr>
          <p:nvPr>
            <p:ph idx="1"/>
          </p:nvPr>
        </p:nvSpPr>
        <p:spPr>
          <a:xfrm>
            <a:off x="4278313" y="1904048"/>
            <a:ext cx="3944937" cy="4056062"/>
          </a:xfrm>
        </p:spPr>
        <p:txBody>
          <a:bodyPr/>
          <a:lstStyle/>
          <a:p>
            <a:pPr eaLnBrk="1" hangingPunct="1"/>
            <a:r>
              <a:rPr lang="en-US" altLang="en-US" dirty="0">
                <a:ea typeface="ＭＳ Ｐゴシック" panose="020B0600070205080204" pitchFamily="34" charset="-128"/>
              </a:rPr>
              <a:t>Place bag in a semi-shaded area out of direct sunlight</a:t>
            </a:r>
          </a:p>
          <a:p>
            <a:pPr eaLnBrk="1" hangingPunct="1"/>
            <a:r>
              <a:rPr lang="en-US" altLang="en-US" dirty="0">
                <a:ea typeface="ＭＳ Ｐゴシック" panose="020B0600070205080204" pitchFamily="34" charset="-128"/>
              </a:rPr>
              <a:t>Open bag every few days to ventilate</a:t>
            </a:r>
          </a:p>
          <a:p>
            <a:pPr eaLnBrk="1" hangingPunct="1"/>
            <a:r>
              <a:rPr lang="en-US" altLang="en-US" dirty="0">
                <a:ea typeface="ＭＳ Ｐゴシック" panose="020B0600070205080204" pitchFamily="34" charset="-128"/>
              </a:rPr>
              <a:t>Remove fallen or diseased leaves</a:t>
            </a:r>
          </a:p>
          <a:p>
            <a:pPr eaLnBrk="1" hangingPunct="1"/>
            <a:r>
              <a:rPr lang="en-US" altLang="en-US" dirty="0">
                <a:ea typeface="ＭＳ Ｐゴシック" panose="020B0600070205080204" pitchFamily="34" charset="-128"/>
              </a:rPr>
              <a:t>Mist leaves lightly and close bag – </a:t>
            </a:r>
            <a:r>
              <a:rPr lang="en-US" altLang="en-US" u="sng" dirty="0">
                <a:ea typeface="ＭＳ Ｐゴシック" panose="020B0600070205080204" pitchFamily="34" charset="-128"/>
              </a:rPr>
              <a:t>don’</a:t>
            </a:r>
            <a:r>
              <a:rPr lang="en-US" altLang="ja-JP" u="sng" dirty="0">
                <a:ea typeface="ＭＳ Ｐゴシック" panose="020B0600070205080204" pitchFamily="34" charset="-128"/>
              </a:rPr>
              <a:t>t overdo the misting!</a:t>
            </a:r>
          </a:p>
          <a:p>
            <a:pPr eaLnBrk="1" hangingPunct="1"/>
            <a:r>
              <a:rPr lang="en-US" altLang="en-US" dirty="0">
                <a:ea typeface="ＭＳ Ｐゴシック" panose="020B0600070205080204" pitchFamily="34" charset="-128"/>
              </a:rPr>
              <a:t>The condensation inside the bag will provide most of the moisture the cutting needs</a:t>
            </a:r>
          </a:p>
        </p:txBody>
      </p:sp>
      <p:pic>
        <p:nvPicPr>
          <p:cNvPr id="37891" name="Picture 4">
            <a:extLst>
              <a:ext uri="{FF2B5EF4-FFF2-40B4-BE49-F238E27FC236}">
                <a16:creationId xmlns:a16="http://schemas.microsoft.com/office/drawing/2014/main" id="{0A78BE77-5165-FE4A-896E-A2EB2AE8469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70000" y="1890713"/>
            <a:ext cx="2924175" cy="374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8E7354F-D8AC-2F41-A8FB-8EFFC03F4362}"/>
              </a:ext>
            </a:extLst>
          </p:cNvPr>
          <p:cNvSpPr txBox="1"/>
          <p:nvPr/>
        </p:nvSpPr>
        <p:spPr>
          <a:xfrm>
            <a:off x="1217613" y="5692775"/>
            <a:ext cx="2522537" cy="369888"/>
          </a:xfrm>
          <a:prstGeom prst="rect">
            <a:avLst/>
          </a:prstGeom>
          <a:noFill/>
        </p:spPr>
        <p:txBody>
          <a:bodyPr wrap="none">
            <a:spAutoFit/>
          </a:bodyPr>
          <a:lstStyle/>
          <a:p>
            <a:pPr>
              <a:defRPr/>
            </a:pPr>
            <a:r>
              <a:rPr lang="en-US" sz="1800" b="1" i="1" dirty="0">
                <a:solidFill>
                  <a:srgbClr val="FF0000"/>
                </a:solidFill>
                <a:latin typeface="+mn-lt"/>
                <a:ea typeface="ＭＳ Ｐゴシック" charset="0"/>
                <a:cs typeface="ＭＳ Ｐゴシック" charset="0"/>
              </a:rPr>
              <a:t>This is the right kind of bag!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37891"/>
                                        </p:tgtEl>
                                        <p:attrNameLst>
                                          <p:attrName>style.visibility</p:attrName>
                                        </p:attrNameLst>
                                      </p:cBhvr>
                                      <p:to>
                                        <p:strVal val="visible"/>
                                      </p:to>
                                    </p:set>
                                    <p:anim calcmode="lin" valueType="num">
                                      <p:cBhvr>
                                        <p:cTn id="11" dur="1000" fill="hold"/>
                                        <p:tgtEl>
                                          <p:spTgt spid="37891"/>
                                        </p:tgtEl>
                                        <p:attrNameLst>
                                          <p:attrName>ppt_w</p:attrName>
                                        </p:attrNameLst>
                                      </p:cBhvr>
                                      <p:tavLst>
                                        <p:tav tm="0">
                                          <p:val>
                                            <p:fltVal val="0"/>
                                          </p:val>
                                        </p:tav>
                                        <p:tav tm="100000">
                                          <p:val>
                                            <p:strVal val="#ppt_w"/>
                                          </p:val>
                                        </p:tav>
                                      </p:tavLst>
                                    </p:anim>
                                    <p:anim calcmode="lin" valueType="num">
                                      <p:cBhvr>
                                        <p:cTn id="12" dur="1000" fill="hold"/>
                                        <p:tgtEl>
                                          <p:spTgt spid="37891"/>
                                        </p:tgtEl>
                                        <p:attrNameLst>
                                          <p:attrName>ppt_h</p:attrName>
                                        </p:attrNameLst>
                                      </p:cBhvr>
                                      <p:tavLst>
                                        <p:tav tm="0">
                                          <p:val>
                                            <p:fltVal val="0"/>
                                          </p:val>
                                        </p:tav>
                                        <p:tav tm="100000">
                                          <p:val>
                                            <p:strVal val="#ppt_h"/>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37890">
                                            <p:txEl>
                                              <p:pRg st="0" end="0"/>
                                            </p:txEl>
                                          </p:spTgt>
                                        </p:tgtEl>
                                        <p:attrNameLst>
                                          <p:attrName>style.visibility</p:attrName>
                                        </p:attrNameLst>
                                      </p:cBhvr>
                                      <p:to>
                                        <p:strVal val="visible"/>
                                      </p:to>
                                    </p:set>
                                    <p:animEffect transition="in" filter="wipe(down)">
                                      <p:cBhvr>
                                        <p:cTn id="17" dur="1000"/>
                                        <p:tgtEl>
                                          <p:spTgt spid="37890">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37890">
                                            <p:txEl>
                                              <p:pRg st="1" end="1"/>
                                            </p:txEl>
                                          </p:spTgt>
                                        </p:tgtEl>
                                        <p:attrNameLst>
                                          <p:attrName>style.visibility</p:attrName>
                                        </p:attrNameLst>
                                      </p:cBhvr>
                                      <p:to>
                                        <p:strVal val="visible"/>
                                      </p:to>
                                    </p:set>
                                    <p:animEffect transition="in" filter="wipe(down)">
                                      <p:cBhvr>
                                        <p:cTn id="22" dur="1000"/>
                                        <p:tgtEl>
                                          <p:spTgt spid="37890">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37890">
                                            <p:txEl>
                                              <p:pRg st="2" end="2"/>
                                            </p:txEl>
                                          </p:spTgt>
                                        </p:tgtEl>
                                        <p:attrNameLst>
                                          <p:attrName>style.visibility</p:attrName>
                                        </p:attrNameLst>
                                      </p:cBhvr>
                                      <p:to>
                                        <p:strVal val="visible"/>
                                      </p:to>
                                    </p:set>
                                    <p:animEffect transition="in" filter="wipe(down)">
                                      <p:cBhvr>
                                        <p:cTn id="27" dur="1000"/>
                                        <p:tgtEl>
                                          <p:spTgt spid="37890">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37890">
                                            <p:txEl>
                                              <p:pRg st="3" end="3"/>
                                            </p:txEl>
                                          </p:spTgt>
                                        </p:tgtEl>
                                        <p:attrNameLst>
                                          <p:attrName>style.visibility</p:attrName>
                                        </p:attrNameLst>
                                      </p:cBhvr>
                                      <p:to>
                                        <p:strVal val="visible"/>
                                      </p:to>
                                    </p:set>
                                    <p:animEffect transition="in" filter="wipe(down)">
                                      <p:cBhvr>
                                        <p:cTn id="32" dur="1000"/>
                                        <p:tgtEl>
                                          <p:spTgt spid="37890">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7890">
                                            <p:txEl>
                                              <p:pRg st="4" end="4"/>
                                            </p:txEl>
                                          </p:spTgt>
                                        </p:tgtEl>
                                        <p:attrNameLst>
                                          <p:attrName>style.visibility</p:attrName>
                                        </p:attrNameLst>
                                      </p:cBhvr>
                                      <p:to>
                                        <p:strVal val="visible"/>
                                      </p:to>
                                    </p:set>
                                    <p:animEffect transition="in" filter="wipe(down)">
                                      <p:cBhvr>
                                        <p:cTn id="37" dur="1000"/>
                                        <p:tgtEl>
                                          <p:spTgt spid="3789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F1A75-8956-F148-BABE-4F0A3C946D2C}"/>
              </a:ext>
            </a:extLst>
          </p:cNvPr>
          <p:cNvSpPr>
            <a:spLocks noGrp="1"/>
          </p:cNvSpPr>
          <p:nvPr>
            <p:ph type="title"/>
          </p:nvPr>
        </p:nvSpPr>
        <p:spPr>
          <a:xfrm>
            <a:off x="1609534" y="739860"/>
            <a:ext cx="6589199" cy="1280890"/>
          </a:xfrm>
        </p:spPr>
        <p:txBody>
          <a:bodyPr>
            <a:normAutofit/>
          </a:bodyPr>
          <a:lstStyle/>
          <a:p>
            <a:r>
              <a:rPr lang="en-US" sz="2400" dirty="0"/>
              <a:t>If Propagating a Large Number of Cuttings</a:t>
            </a:r>
          </a:p>
        </p:txBody>
      </p:sp>
      <p:sp>
        <p:nvSpPr>
          <p:cNvPr id="7" name="Content Placeholder 6">
            <a:extLst>
              <a:ext uri="{FF2B5EF4-FFF2-40B4-BE49-F238E27FC236}">
                <a16:creationId xmlns:a16="http://schemas.microsoft.com/office/drawing/2014/main" id="{9AC55CB3-26E4-E946-98B7-00DF2DC3775E}"/>
              </a:ext>
            </a:extLst>
          </p:cNvPr>
          <p:cNvSpPr>
            <a:spLocks noGrp="1"/>
          </p:cNvSpPr>
          <p:nvPr>
            <p:ph idx="1"/>
          </p:nvPr>
        </p:nvSpPr>
        <p:spPr>
          <a:xfrm>
            <a:off x="5423770" y="1562290"/>
            <a:ext cx="3031298" cy="4668584"/>
          </a:xfrm>
        </p:spPr>
        <p:txBody>
          <a:bodyPr>
            <a:noAutofit/>
          </a:bodyPr>
          <a:lstStyle/>
          <a:p>
            <a:pPr>
              <a:lnSpc>
                <a:spcPct val="150000"/>
              </a:lnSpc>
            </a:pPr>
            <a:r>
              <a:rPr lang="en-US" dirty="0"/>
              <a:t>You might consider using something like this</a:t>
            </a:r>
          </a:p>
          <a:p>
            <a:pPr>
              <a:lnSpc>
                <a:spcPct val="150000"/>
              </a:lnSpc>
            </a:pPr>
            <a:r>
              <a:rPr lang="en-US" dirty="0"/>
              <a:t>This set is called “Super Sprouter” </a:t>
            </a:r>
          </a:p>
          <a:p>
            <a:pPr>
              <a:lnSpc>
                <a:spcPct val="150000"/>
              </a:lnSpc>
            </a:pPr>
            <a:r>
              <a:rPr lang="en-US" dirty="0"/>
              <a:t>Consists of a 1020 tray, a 50 cell insert that works well with the Root Riot cubes and a humidity dome</a:t>
            </a:r>
          </a:p>
        </p:txBody>
      </p:sp>
      <p:pic>
        <p:nvPicPr>
          <p:cNvPr id="5" name="Picture 4" descr="A picture containing indoor, electronics&#10;&#10;Description automatically generated">
            <a:extLst>
              <a:ext uri="{FF2B5EF4-FFF2-40B4-BE49-F238E27FC236}">
                <a16:creationId xmlns:a16="http://schemas.microsoft.com/office/drawing/2014/main" id="{A8C43796-9CF1-8347-930C-8A924045D8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53973" y="1466030"/>
            <a:ext cx="3717095" cy="4868164"/>
          </a:xfrm>
          <a:prstGeom prst="rect">
            <a:avLst/>
          </a:prstGeom>
        </p:spPr>
      </p:pic>
    </p:spTree>
    <p:extLst>
      <p:ext uri="{BB962C8B-B14F-4D97-AF65-F5344CB8AC3E}">
        <p14:creationId xmlns:p14="http://schemas.microsoft.com/office/powerpoint/2010/main" val="3245156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1000"/>
                                        <p:tgtEl>
                                          <p:spTgt spid="5"/>
                                        </p:tgtEl>
                                      </p:cBhvr>
                                    </p:animEffect>
                                  </p:childTnLst>
                                </p:cTn>
                              </p:par>
                              <p:par>
                                <p:cTn id="8" presetID="18" presetClass="entr" presetSubtype="12" fill="hold" nodeType="withEffect">
                                  <p:stCondLst>
                                    <p:cond delay="50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strips(downLeft)">
                                      <p:cBhvr>
                                        <p:cTn id="10" dur="1000"/>
                                        <p:tgtEl>
                                          <p:spTgt spid="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Effect transition="in" filter="strips(downLeft)">
                                      <p:cBhvr>
                                        <p:cTn id="15" dur="1000"/>
                                        <p:tgtEl>
                                          <p:spTgt spid="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12" fill="hold"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strips(downLeft)">
                                      <p:cBhvr>
                                        <p:cTn id="20" dur="10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16BD64BA-65CB-EF4C-B3C7-B7BC35A52926}"/>
              </a:ext>
            </a:extLst>
          </p:cNvPr>
          <p:cNvSpPr>
            <a:spLocks noGrp="1"/>
          </p:cNvSpPr>
          <p:nvPr>
            <p:ph type="title"/>
          </p:nvPr>
        </p:nvSpPr>
        <p:spPr/>
        <p:txBody>
          <a:bodyPr/>
          <a:lstStyle/>
          <a:p>
            <a:pPr eaLnBrk="1" hangingPunct="1"/>
            <a:r>
              <a:rPr lang="en-US" altLang="en-US" dirty="0">
                <a:ea typeface="ＭＳ Ｐゴシック" panose="020B0600070205080204" pitchFamily="34" charset="-128"/>
              </a:rPr>
              <a:t>Sticking the Cutting</a:t>
            </a:r>
          </a:p>
        </p:txBody>
      </p:sp>
      <p:sp>
        <p:nvSpPr>
          <p:cNvPr id="35842" name="Content Placeholder 2">
            <a:extLst>
              <a:ext uri="{FF2B5EF4-FFF2-40B4-BE49-F238E27FC236}">
                <a16:creationId xmlns:a16="http://schemas.microsoft.com/office/drawing/2014/main" id="{9ABA9B56-B02E-CC48-92CE-EED9CCF41E84}"/>
              </a:ext>
            </a:extLst>
          </p:cNvPr>
          <p:cNvSpPr>
            <a:spLocks noGrp="1"/>
          </p:cNvSpPr>
          <p:nvPr>
            <p:ph idx="1"/>
          </p:nvPr>
        </p:nvSpPr>
        <p:spPr>
          <a:xfrm>
            <a:off x="5575000" y="1721224"/>
            <a:ext cx="2998844" cy="4512666"/>
          </a:xfrm>
        </p:spPr>
        <p:txBody>
          <a:bodyPr>
            <a:normAutofit/>
          </a:bodyPr>
          <a:lstStyle/>
          <a:p>
            <a:pPr eaLnBrk="1" hangingPunct="1"/>
            <a:r>
              <a:rPr lang="en-US" altLang="en-US" dirty="0">
                <a:ea typeface="ＭＳ Ｐゴシック" panose="020B0600070205080204" pitchFamily="34" charset="-128"/>
              </a:rPr>
              <a:t>Insert “Root Riot” cube for each cutting in the 1020 tray insert as shown</a:t>
            </a:r>
          </a:p>
          <a:p>
            <a:pPr eaLnBrk="1" hangingPunct="1"/>
            <a:r>
              <a:rPr lang="en-US" altLang="en-US" dirty="0">
                <a:ea typeface="ＭＳ Ｐゴシック" panose="020B0600070205080204" pitchFamily="34" charset="-128"/>
              </a:rPr>
              <a:t>Prepare cutting as described for the “baggie” method</a:t>
            </a:r>
          </a:p>
          <a:p>
            <a:pPr eaLnBrk="1" hangingPunct="1"/>
            <a:r>
              <a:rPr lang="en-US" altLang="en-US" dirty="0">
                <a:ea typeface="ＭＳ Ｐゴシック" panose="020B0600070205080204" pitchFamily="34" charset="-128"/>
              </a:rPr>
              <a:t>Gently insert cutting into the rooting cube, just far enuf so it is supported</a:t>
            </a:r>
          </a:p>
          <a:p>
            <a:pPr eaLnBrk="1" hangingPunct="1"/>
            <a:r>
              <a:rPr lang="en-US" altLang="en-US" dirty="0">
                <a:ea typeface="ＭＳ Ｐゴシック" panose="020B0600070205080204" pitchFamily="34" charset="-128"/>
              </a:rPr>
              <a:t>Don’t push the stem down thru the bottom of the rooting cube</a:t>
            </a:r>
          </a:p>
        </p:txBody>
      </p:sp>
      <p:pic>
        <p:nvPicPr>
          <p:cNvPr id="4" name="Picture 3" descr="A plant growing in a pot&#10;&#10;Description automatically generated with low confidence">
            <a:extLst>
              <a:ext uri="{FF2B5EF4-FFF2-40B4-BE49-F238E27FC236}">
                <a16:creationId xmlns:a16="http://schemas.microsoft.com/office/drawing/2014/main" id="{D9C3FA6D-269E-864B-BE58-C5E4B866475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45201" y="1641780"/>
            <a:ext cx="2998844" cy="4587976"/>
          </a:xfrm>
          <a:prstGeom prst="rect">
            <a:avLst/>
          </a:prstGeom>
        </p:spPr>
      </p:pic>
    </p:spTree>
    <p:extLst>
      <p:ext uri="{BB962C8B-B14F-4D97-AF65-F5344CB8AC3E}">
        <p14:creationId xmlns:p14="http://schemas.microsoft.com/office/powerpoint/2010/main" val="4246023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5842">
                                            <p:txEl>
                                              <p:pRg st="0" end="0"/>
                                            </p:txEl>
                                          </p:spTgt>
                                        </p:tgtEl>
                                        <p:attrNameLst>
                                          <p:attrName>style.visibility</p:attrName>
                                        </p:attrNameLst>
                                      </p:cBhvr>
                                      <p:to>
                                        <p:strVal val="visible"/>
                                      </p:to>
                                    </p:set>
                                    <p:animEffect transition="in" filter="strips(downLeft)">
                                      <p:cBhvr>
                                        <p:cTn id="7" dur="1000"/>
                                        <p:tgtEl>
                                          <p:spTgt spid="358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5842">
                                            <p:txEl>
                                              <p:pRg st="1" end="1"/>
                                            </p:txEl>
                                          </p:spTgt>
                                        </p:tgtEl>
                                        <p:attrNameLst>
                                          <p:attrName>style.visibility</p:attrName>
                                        </p:attrNameLst>
                                      </p:cBhvr>
                                      <p:to>
                                        <p:strVal val="visible"/>
                                      </p:to>
                                    </p:set>
                                    <p:animEffect transition="in" filter="strips(downLeft)">
                                      <p:cBhvr>
                                        <p:cTn id="12" dur="1000"/>
                                        <p:tgtEl>
                                          <p:spTgt spid="3584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5842">
                                            <p:txEl>
                                              <p:pRg st="2" end="2"/>
                                            </p:txEl>
                                          </p:spTgt>
                                        </p:tgtEl>
                                        <p:attrNameLst>
                                          <p:attrName>style.visibility</p:attrName>
                                        </p:attrNameLst>
                                      </p:cBhvr>
                                      <p:to>
                                        <p:strVal val="visible"/>
                                      </p:to>
                                    </p:set>
                                    <p:animEffect transition="in" filter="strips(downLeft)">
                                      <p:cBhvr>
                                        <p:cTn id="17" dur="1000"/>
                                        <p:tgtEl>
                                          <p:spTgt spid="3584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5842">
                                            <p:txEl>
                                              <p:pRg st="3" end="3"/>
                                            </p:txEl>
                                          </p:spTgt>
                                        </p:tgtEl>
                                        <p:attrNameLst>
                                          <p:attrName>style.visibility</p:attrName>
                                        </p:attrNameLst>
                                      </p:cBhvr>
                                      <p:to>
                                        <p:strVal val="visible"/>
                                      </p:to>
                                    </p:set>
                                    <p:animEffect transition="in" filter="strips(downLeft)">
                                      <p:cBhvr>
                                        <p:cTn id="22" dur="1000"/>
                                        <p:tgtEl>
                                          <p:spTgt spid="3584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12317-1F9B-FC41-8C73-BEAC0CF7E8A5}"/>
              </a:ext>
            </a:extLst>
          </p:cNvPr>
          <p:cNvSpPr>
            <a:spLocks noGrp="1"/>
          </p:cNvSpPr>
          <p:nvPr>
            <p:ph type="title"/>
          </p:nvPr>
        </p:nvSpPr>
        <p:spPr>
          <a:xfrm>
            <a:off x="1516826" y="720762"/>
            <a:ext cx="7153835" cy="1184238"/>
          </a:xfrm>
        </p:spPr>
        <p:txBody>
          <a:bodyPr>
            <a:normAutofit/>
          </a:bodyPr>
          <a:lstStyle/>
          <a:p>
            <a:r>
              <a:rPr lang="en-US" sz="3200" dirty="0"/>
              <a:t>Cuttings under the Humidity Dome</a:t>
            </a:r>
          </a:p>
        </p:txBody>
      </p:sp>
      <p:sp>
        <p:nvSpPr>
          <p:cNvPr id="3" name="Content Placeholder 2">
            <a:extLst>
              <a:ext uri="{FF2B5EF4-FFF2-40B4-BE49-F238E27FC236}">
                <a16:creationId xmlns:a16="http://schemas.microsoft.com/office/drawing/2014/main" id="{F7EDDC45-958F-1E43-AC47-2C656D022E6F}"/>
              </a:ext>
            </a:extLst>
          </p:cNvPr>
          <p:cNvSpPr>
            <a:spLocks noGrp="1"/>
          </p:cNvSpPr>
          <p:nvPr>
            <p:ph idx="1"/>
          </p:nvPr>
        </p:nvSpPr>
        <p:spPr>
          <a:xfrm>
            <a:off x="5970486" y="1582273"/>
            <a:ext cx="2829269" cy="4829287"/>
          </a:xfrm>
        </p:spPr>
        <p:txBody>
          <a:bodyPr>
            <a:noAutofit/>
          </a:bodyPr>
          <a:lstStyle/>
          <a:p>
            <a:pPr>
              <a:lnSpc>
                <a:spcPct val="150000"/>
              </a:lnSpc>
            </a:pPr>
            <a:r>
              <a:rPr lang="en-US" altLang="en-US" sz="1600" dirty="0">
                <a:ea typeface="ＭＳ Ｐゴシック" panose="020B0600070205080204" pitchFamily="34" charset="-128"/>
              </a:rPr>
              <a:t>The condensation inside the dome will provide most of the moisture the cutting needs, </a:t>
            </a:r>
            <a:r>
              <a:rPr lang="en-US" sz="1600" dirty="0"/>
              <a:t>but mist leaves of cuttings every few days to maintain humidity if needed</a:t>
            </a:r>
          </a:p>
          <a:p>
            <a:pPr>
              <a:lnSpc>
                <a:spcPct val="150000"/>
              </a:lnSpc>
            </a:pPr>
            <a:r>
              <a:rPr lang="en-US" sz="1600" dirty="0"/>
              <a:t>Dome has openings that can be opened for humidity control</a:t>
            </a:r>
          </a:p>
          <a:p>
            <a:pPr>
              <a:lnSpc>
                <a:spcPct val="120000"/>
              </a:lnSpc>
            </a:pPr>
            <a:endParaRPr lang="en-US" sz="1600" dirty="0"/>
          </a:p>
        </p:txBody>
      </p:sp>
      <p:pic>
        <p:nvPicPr>
          <p:cNvPr id="7" name="Picture 6" descr="A picture containing vegetable&#10;&#10;Description automatically generated">
            <a:extLst>
              <a:ext uri="{FF2B5EF4-FFF2-40B4-BE49-F238E27FC236}">
                <a16:creationId xmlns:a16="http://schemas.microsoft.com/office/drawing/2014/main" id="{A47613CC-23AC-5943-8FE9-7A1F881C5AA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3111" y="1808182"/>
            <a:ext cx="5002145" cy="3721249"/>
          </a:xfrm>
          <a:prstGeom prst="rect">
            <a:avLst/>
          </a:prstGeom>
        </p:spPr>
      </p:pic>
    </p:spTree>
    <p:extLst>
      <p:ext uri="{BB962C8B-B14F-4D97-AF65-F5344CB8AC3E}">
        <p14:creationId xmlns:p14="http://schemas.microsoft.com/office/powerpoint/2010/main" val="2193930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1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36417-B503-724E-85D6-41638122E824}"/>
              </a:ext>
            </a:extLst>
          </p:cNvPr>
          <p:cNvSpPr>
            <a:spLocks noGrp="1"/>
          </p:cNvSpPr>
          <p:nvPr>
            <p:ph type="title"/>
          </p:nvPr>
        </p:nvSpPr>
        <p:spPr>
          <a:xfrm>
            <a:off x="1945201" y="624110"/>
            <a:ext cx="6589199" cy="892718"/>
          </a:xfrm>
        </p:spPr>
        <p:txBody>
          <a:bodyPr/>
          <a:lstStyle/>
          <a:p>
            <a:r>
              <a:rPr lang="en-US" dirty="0"/>
              <a:t>New Growth and Roots</a:t>
            </a:r>
          </a:p>
        </p:txBody>
      </p:sp>
      <p:sp>
        <p:nvSpPr>
          <p:cNvPr id="3" name="Content Placeholder 2">
            <a:extLst>
              <a:ext uri="{FF2B5EF4-FFF2-40B4-BE49-F238E27FC236}">
                <a16:creationId xmlns:a16="http://schemas.microsoft.com/office/drawing/2014/main" id="{D790DC76-5F0F-944A-884B-EEA5CB7DE261}"/>
              </a:ext>
            </a:extLst>
          </p:cNvPr>
          <p:cNvSpPr>
            <a:spLocks noGrp="1"/>
          </p:cNvSpPr>
          <p:nvPr>
            <p:ph idx="1"/>
          </p:nvPr>
        </p:nvSpPr>
        <p:spPr>
          <a:xfrm>
            <a:off x="1945201" y="5470657"/>
            <a:ext cx="5477020" cy="892718"/>
          </a:xfrm>
        </p:spPr>
        <p:txBody>
          <a:bodyPr>
            <a:noAutofit/>
          </a:bodyPr>
          <a:lstStyle/>
          <a:p>
            <a:r>
              <a:rPr lang="en-US" sz="1600" dirty="0"/>
              <a:t>Cuttings are rooting well – look at the new growth at the top and in the roots</a:t>
            </a:r>
          </a:p>
          <a:p>
            <a:r>
              <a:rPr lang="en-US" sz="1600" dirty="0"/>
              <a:t>This is after 10 days under the humidity dome</a:t>
            </a:r>
          </a:p>
        </p:txBody>
      </p:sp>
      <p:pic>
        <p:nvPicPr>
          <p:cNvPr id="5" name="Picture 4" descr="A picture containing cake, chocolate, piece, plant&#10;&#10;Description automatically generated">
            <a:extLst>
              <a:ext uri="{FF2B5EF4-FFF2-40B4-BE49-F238E27FC236}">
                <a16:creationId xmlns:a16="http://schemas.microsoft.com/office/drawing/2014/main" id="{56D33913-CB42-9F42-947A-97BFA328491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95717" y="1778090"/>
            <a:ext cx="2426504" cy="3335375"/>
          </a:xfrm>
          <a:prstGeom prst="rect">
            <a:avLst/>
          </a:prstGeom>
        </p:spPr>
      </p:pic>
      <p:pic>
        <p:nvPicPr>
          <p:cNvPr id="7" name="Picture 6" descr="A plant in a pot&#10;&#10;Description automatically generated with low confidence">
            <a:extLst>
              <a:ext uri="{FF2B5EF4-FFF2-40B4-BE49-F238E27FC236}">
                <a16:creationId xmlns:a16="http://schemas.microsoft.com/office/drawing/2014/main" id="{0041AA9D-4454-004C-82EB-F9853790A1A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50049" y="1778090"/>
            <a:ext cx="2280056" cy="3335375"/>
          </a:xfrm>
          <a:prstGeom prst="rect">
            <a:avLst/>
          </a:prstGeom>
        </p:spPr>
      </p:pic>
    </p:spTree>
    <p:extLst>
      <p:ext uri="{BB962C8B-B14F-4D97-AF65-F5344CB8AC3E}">
        <p14:creationId xmlns:p14="http://schemas.microsoft.com/office/powerpoint/2010/main" val="4041918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1000"/>
                                        <p:tgtEl>
                                          <p:spTgt spid="7"/>
                                        </p:tgtEl>
                                      </p:cBhvr>
                                    </p:animEffect>
                                  </p:childTnLst>
                                </p:cTn>
                              </p:par>
                            </p:childTnLst>
                          </p:cTn>
                        </p:par>
                        <p:par>
                          <p:cTn id="8" fill="hold">
                            <p:stCondLst>
                              <p:cond delay="1000"/>
                            </p:stCondLst>
                            <p:childTnLst>
                              <p:par>
                                <p:cTn id="9" presetID="9"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1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additive="base">
                                        <p:cTn id="16" dur="10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17" dur="1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additive="base">
                                        <p:cTn id="22" dur="10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23"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E664B-8CE3-5D4D-9399-062F7577BD13}"/>
              </a:ext>
            </a:extLst>
          </p:cNvPr>
          <p:cNvSpPr>
            <a:spLocks noGrp="1"/>
          </p:cNvSpPr>
          <p:nvPr>
            <p:ph type="title"/>
          </p:nvPr>
        </p:nvSpPr>
        <p:spPr>
          <a:xfrm>
            <a:off x="1689315" y="624110"/>
            <a:ext cx="6845085" cy="1280890"/>
          </a:xfrm>
        </p:spPr>
        <p:txBody>
          <a:bodyPr>
            <a:normAutofit/>
          </a:bodyPr>
          <a:lstStyle/>
          <a:p>
            <a:r>
              <a:rPr lang="en-US" sz="3200" dirty="0"/>
              <a:t>After 21 Days of Growth</a:t>
            </a:r>
          </a:p>
        </p:txBody>
      </p:sp>
      <p:sp>
        <p:nvSpPr>
          <p:cNvPr id="3" name="Content Placeholder 2">
            <a:extLst>
              <a:ext uri="{FF2B5EF4-FFF2-40B4-BE49-F238E27FC236}">
                <a16:creationId xmlns:a16="http://schemas.microsoft.com/office/drawing/2014/main" id="{8E10B366-1A99-1D4D-AE07-D64231027CD8}"/>
              </a:ext>
            </a:extLst>
          </p:cNvPr>
          <p:cNvSpPr>
            <a:spLocks noGrp="1"/>
          </p:cNvSpPr>
          <p:nvPr>
            <p:ph idx="1"/>
          </p:nvPr>
        </p:nvSpPr>
        <p:spPr>
          <a:xfrm>
            <a:off x="5613400" y="1612900"/>
            <a:ext cx="2921000" cy="4470400"/>
          </a:xfrm>
        </p:spPr>
        <p:txBody>
          <a:bodyPr>
            <a:noAutofit/>
          </a:bodyPr>
          <a:lstStyle/>
          <a:p>
            <a:r>
              <a:rPr lang="en-US" sz="2000" dirty="0"/>
              <a:t>Look at those nice roots!</a:t>
            </a:r>
          </a:p>
          <a:p>
            <a:r>
              <a:rPr lang="en-US" sz="2000" dirty="0"/>
              <a:t>This one can soon be transplanted to a larger container</a:t>
            </a:r>
          </a:p>
          <a:p>
            <a:r>
              <a:rPr lang="en-US" sz="2000" dirty="0"/>
              <a:t>Plant rooting cube and all – do NOT break apart</a:t>
            </a:r>
          </a:p>
          <a:p>
            <a:r>
              <a:rPr lang="en-US" sz="2000" dirty="0"/>
              <a:t>Roots are tender but they are  growing thru the cube as you see here </a:t>
            </a:r>
          </a:p>
        </p:txBody>
      </p:sp>
      <p:pic>
        <p:nvPicPr>
          <p:cNvPr id="4" name="Picture 3" descr="A picture containing ground, vegetable&#10;&#10;Description automatically generated">
            <a:extLst>
              <a:ext uri="{FF2B5EF4-FFF2-40B4-BE49-F238E27FC236}">
                <a16:creationId xmlns:a16="http://schemas.microsoft.com/office/drawing/2014/main" id="{BB03F58C-A887-0446-B42A-638F5CA8D5A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89315" y="1662187"/>
            <a:ext cx="3737731" cy="4687813"/>
          </a:xfrm>
          <a:prstGeom prst="rect">
            <a:avLst/>
          </a:prstGeom>
        </p:spPr>
      </p:pic>
    </p:spTree>
    <p:extLst>
      <p:ext uri="{BB962C8B-B14F-4D97-AF65-F5344CB8AC3E}">
        <p14:creationId xmlns:p14="http://schemas.microsoft.com/office/powerpoint/2010/main" val="2949665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5E3B99D0-F432-C448-BB36-C6C3EBC0CBF1}"/>
              </a:ext>
            </a:extLst>
          </p:cNvPr>
          <p:cNvSpPr>
            <a:spLocks noGrp="1"/>
          </p:cNvSpPr>
          <p:nvPr>
            <p:ph type="title"/>
          </p:nvPr>
        </p:nvSpPr>
        <p:spPr>
          <a:xfrm>
            <a:off x="1945201" y="624110"/>
            <a:ext cx="6589199" cy="666808"/>
          </a:xfrm>
        </p:spPr>
        <p:txBody>
          <a:bodyPr/>
          <a:lstStyle/>
          <a:p>
            <a:pPr eaLnBrk="1" hangingPunct="1"/>
            <a:r>
              <a:rPr lang="en-US" altLang="en-US" dirty="0">
                <a:ea typeface="ＭＳ Ｐゴシック" panose="020B0600070205080204" pitchFamily="34" charset="-128"/>
              </a:rPr>
              <a:t>Checking on the Cuttings</a:t>
            </a:r>
          </a:p>
        </p:txBody>
      </p:sp>
      <p:sp>
        <p:nvSpPr>
          <p:cNvPr id="38914" name="Content Placeholder 2">
            <a:extLst>
              <a:ext uri="{FF2B5EF4-FFF2-40B4-BE49-F238E27FC236}">
                <a16:creationId xmlns:a16="http://schemas.microsoft.com/office/drawing/2014/main" id="{8E3C2F6E-9C02-0A4D-B023-61EFFE9413C2}"/>
              </a:ext>
            </a:extLst>
          </p:cNvPr>
          <p:cNvSpPr>
            <a:spLocks noGrp="1"/>
          </p:cNvSpPr>
          <p:nvPr>
            <p:ph idx="1"/>
          </p:nvPr>
        </p:nvSpPr>
        <p:spPr>
          <a:xfrm>
            <a:off x="1813460" y="1531715"/>
            <a:ext cx="6742456" cy="4834359"/>
          </a:xfrm>
        </p:spPr>
        <p:txBody>
          <a:bodyPr>
            <a:normAutofit/>
          </a:bodyPr>
          <a:lstStyle/>
          <a:p>
            <a:pPr>
              <a:lnSpc>
                <a:spcPct val="150000"/>
              </a:lnSpc>
            </a:pPr>
            <a:r>
              <a:rPr lang="en-US" dirty="0"/>
              <a:t>Most softwood rose cuttings will root within 10 to 14 days!</a:t>
            </a:r>
          </a:p>
          <a:p>
            <a:pPr>
              <a:lnSpc>
                <a:spcPct val="150000"/>
              </a:lnSpc>
            </a:pPr>
            <a:r>
              <a:rPr lang="en-US" dirty="0"/>
              <a:t> </a:t>
            </a:r>
            <a:r>
              <a:rPr lang="en-US" altLang="en-US" dirty="0">
                <a:ea typeface="ＭＳ Ｐゴシック" panose="020B0600070205080204" pitchFamily="34" charset="-128"/>
              </a:rPr>
              <a:t>To check – tug very </a:t>
            </a:r>
            <a:r>
              <a:rPr lang="en-US" altLang="en-US" b="1" u="sng" dirty="0">
                <a:ea typeface="ＭＳ Ｐゴシック" panose="020B0600070205080204" pitchFamily="34" charset="-128"/>
              </a:rPr>
              <a:t>gently</a:t>
            </a:r>
            <a:r>
              <a:rPr lang="en-US" altLang="en-US" dirty="0">
                <a:ea typeface="ＭＳ Ｐゴシック" panose="020B0600070205080204" pitchFamily="34" charset="-128"/>
              </a:rPr>
              <a:t>! </a:t>
            </a:r>
            <a:r>
              <a:rPr lang="en-US" dirty="0"/>
              <a:t>You'll feel a slight resistance as the new roots form and grow into the rooting cube </a:t>
            </a:r>
            <a:endParaRPr lang="en-US" altLang="en-US" dirty="0">
              <a:ea typeface="ＭＳ Ｐゴシック" panose="020B0600070205080204" pitchFamily="34" charset="-128"/>
            </a:endParaRPr>
          </a:p>
          <a:p>
            <a:pPr eaLnBrk="1" hangingPunct="1">
              <a:lnSpc>
                <a:spcPct val="150000"/>
              </a:lnSpc>
            </a:pPr>
            <a:r>
              <a:rPr lang="en-US" altLang="en-US" dirty="0">
                <a:ea typeface="ＭＳ Ｐゴシック" panose="020B0600070205080204" pitchFamily="34" charset="-128"/>
              </a:rPr>
              <a:t>Gradually expose to outside air – make holes in bag</a:t>
            </a:r>
          </a:p>
          <a:p>
            <a:pPr eaLnBrk="1" hangingPunct="1">
              <a:lnSpc>
                <a:spcPct val="150000"/>
              </a:lnSpc>
            </a:pPr>
            <a:r>
              <a:rPr lang="en-US" altLang="en-US" dirty="0">
                <a:ea typeface="ＭＳ Ｐゴシック" panose="020B0600070205080204" pitchFamily="34" charset="-128"/>
              </a:rPr>
              <a:t>Keep leaves well misted!  </a:t>
            </a:r>
          </a:p>
          <a:p>
            <a:pPr>
              <a:lnSpc>
                <a:spcPct val="150000"/>
              </a:lnSpc>
            </a:pPr>
            <a:r>
              <a:rPr lang="en-US" dirty="0"/>
              <a:t>Once roots are established and plants show strong new growth, you can </a:t>
            </a:r>
            <a:r>
              <a:rPr lang="en-US" altLang="en-US" dirty="0">
                <a:ea typeface="ＭＳ Ｐゴシック" panose="020B0600070205080204" pitchFamily="34" charset="-128"/>
              </a:rPr>
              <a:t>transplant but do </a:t>
            </a:r>
            <a:r>
              <a:rPr lang="en-US" altLang="en-US" b="1" u="sng" dirty="0">
                <a:ea typeface="ＭＳ Ｐゴシック" panose="020B0600070205080204" pitchFamily="34" charset="-128"/>
              </a:rPr>
              <a:t>NOT</a:t>
            </a:r>
            <a:r>
              <a:rPr lang="en-US" altLang="en-US" dirty="0">
                <a:ea typeface="ＭＳ Ｐゴシック" panose="020B0600070205080204" pitchFamily="34" charset="-128"/>
              </a:rPr>
              <a:t> break apart the rooting cube – roots are very tender, but they will grow right thru it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38914">
                                            <p:txEl>
                                              <p:pRg st="0" end="0"/>
                                            </p:txEl>
                                          </p:spTgt>
                                        </p:tgtEl>
                                        <p:attrNameLst>
                                          <p:attrName>style.visibility</p:attrName>
                                        </p:attrNameLst>
                                      </p:cBhvr>
                                      <p:to>
                                        <p:strVal val="visible"/>
                                      </p:to>
                                    </p:set>
                                    <p:anim calcmode="lin" valueType="num">
                                      <p:cBhvr>
                                        <p:cTn id="7" dur="1000" fill="hold"/>
                                        <p:tgtEl>
                                          <p:spTgt spid="3891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8914">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8914">
                                            <p:txEl>
                                              <p:pRg st="1" end="1"/>
                                            </p:txEl>
                                          </p:spTgt>
                                        </p:tgtEl>
                                        <p:attrNameLst>
                                          <p:attrName>style.visibility</p:attrName>
                                        </p:attrNameLst>
                                      </p:cBhvr>
                                      <p:to>
                                        <p:strVal val="visible"/>
                                      </p:to>
                                    </p:set>
                                    <p:anim calcmode="lin" valueType="num">
                                      <p:cBhvr>
                                        <p:cTn id="13" dur="1000" fill="hold"/>
                                        <p:tgtEl>
                                          <p:spTgt spid="38914">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8914">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nodeType="clickEffect">
                                  <p:stCondLst>
                                    <p:cond delay="0"/>
                                  </p:stCondLst>
                                  <p:childTnLst>
                                    <p:set>
                                      <p:cBhvr>
                                        <p:cTn id="18" dur="1" fill="hold">
                                          <p:stCondLst>
                                            <p:cond delay="0"/>
                                          </p:stCondLst>
                                        </p:cTn>
                                        <p:tgtEl>
                                          <p:spTgt spid="38914">
                                            <p:txEl>
                                              <p:pRg st="2" end="2"/>
                                            </p:txEl>
                                          </p:spTgt>
                                        </p:tgtEl>
                                        <p:attrNameLst>
                                          <p:attrName>style.visibility</p:attrName>
                                        </p:attrNameLst>
                                      </p:cBhvr>
                                      <p:to>
                                        <p:strVal val="visible"/>
                                      </p:to>
                                    </p:set>
                                    <p:anim calcmode="lin" valueType="num">
                                      <p:cBhvr>
                                        <p:cTn id="19" dur="1000" fill="hold"/>
                                        <p:tgtEl>
                                          <p:spTgt spid="38914">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8914">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nodeType="clickEffect">
                                  <p:stCondLst>
                                    <p:cond delay="0"/>
                                  </p:stCondLst>
                                  <p:childTnLst>
                                    <p:set>
                                      <p:cBhvr>
                                        <p:cTn id="24" dur="1" fill="hold">
                                          <p:stCondLst>
                                            <p:cond delay="0"/>
                                          </p:stCondLst>
                                        </p:cTn>
                                        <p:tgtEl>
                                          <p:spTgt spid="38914">
                                            <p:txEl>
                                              <p:pRg st="3" end="3"/>
                                            </p:txEl>
                                          </p:spTgt>
                                        </p:tgtEl>
                                        <p:attrNameLst>
                                          <p:attrName>style.visibility</p:attrName>
                                        </p:attrNameLst>
                                      </p:cBhvr>
                                      <p:to>
                                        <p:strVal val="visible"/>
                                      </p:to>
                                    </p:set>
                                    <p:anim calcmode="lin" valueType="num">
                                      <p:cBhvr>
                                        <p:cTn id="25" dur="1000" fill="hold"/>
                                        <p:tgtEl>
                                          <p:spTgt spid="38914">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38914">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nodeType="clickEffect">
                                  <p:stCondLst>
                                    <p:cond delay="0"/>
                                  </p:stCondLst>
                                  <p:childTnLst>
                                    <p:set>
                                      <p:cBhvr>
                                        <p:cTn id="30" dur="1" fill="hold">
                                          <p:stCondLst>
                                            <p:cond delay="0"/>
                                          </p:stCondLst>
                                        </p:cTn>
                                        <p:tgtEl>
                                          <p:spTgt spid="38914">
                                            <p:txEl>
                                              <p:pRg st="4" end="4"/>
                                            </p:txEl>
                                          </p:spTgt>
                                        </p:tgtEl>
                                        <p:attrNameLst>
                                          <p:attrName>style.visibility</p:attrName>
                                        </p:attrNameLst>
                                      </p:cBhvr>
                                      <p:to>
                                        <p:strVal val="visible"/>
                                      </p:to>
                                    </p:set>
                                    <p:anim calcmode="lin" valueType="num">
                                      <p:cBhvr>
                                        <p:cTn id="31" dur="1000" fill="hold"/>
                                        <p:tgtEl>
                                          <p:spTgt spid="38914">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8914">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F5139F01-AC3F-EB46-A734-0F395A674C5E}"/>
              </a:ext>
            </a:extLst>
          </p:cNvPr>
          <p:cNvSpPr>
            <a:spLocks noGrp="1"/>
          </p:cNvSpPr>
          <p:nvPr>
            <p:ph type="title"/>
          </p:nvPr>
        </p:nvSpPr>
        <p:spPr>
          <a:ln>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scene3d>
              <a:camera prst="orthographicFront"/>
              <a:lightRig rig="soft" dir="t">
                <a:rot lat="0" lon="0" rev="16800000"/>
              </a:lightRig>
            </a:scene3d>
            <a:sp3d prstMaterial="softEdge">
              <a:bevelT w="38100" h="38100"/>
            </a:sp3d>
          </a:bodyPr>
          <a:lstStyle/>
          <a:p>
            <a:pPr eaLnBrk="1" hangingPunct="1">
              <a:defRPr/>
            </a:pPr>
            <a:r>
              <a:rPr lang="en-US" dirty="0">
                <a:solidFill>
                  <a:schemeClr val="tx1">
                    <a:lumMod val="75000"/>
                    <a:lumOff val="25000"/>
                  </a:schemeClr>
                </a:solidFill>
              </a:rPr>
              <a:t>Questions?</a:t>
            </a:r>
          </a:p>
        </p:txBody>
      </p:sp>
      <p:sp>
        <p:nvSpPr>
          <p:cNvPr id="41986" name="Text Box 6">
            <a:extLst>
              <a:ext uri="{FF2B5EF4-FFF2-40B4-BE49-F238E27FC236}">
                <a16:creationId xmlns:a16="http://schemas.microsoft.com/office/drawing/2014/main" id="{20422FA7-B6A9-D94D-82BF-AE17DA6B381A}"/>
              </a:ext>
            </a:extLst>
          </p:cNvPr>
          <p:cNvSpPr txBox="1">
            <a:spLocks noChangeArrowheads="1"/>
          </p:cNvSpPr>
          <p:nvPr/>
        </p:nvSpPr>
        <p:spPr bwMode="auto">
          <a:xfrm>
            <a:off x="4827588" y="4591050"/>
            <a:ext cx="3116262"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defTabSz="914400"/>
            <a:r>
              <a:rPr kumimoji="1" lang="en-US" altLang="en-US" sz="3600" dirty="0">
                <a:solidFill>
                  <a:schemeClr val="tx1">
                    <a:lumMod val="75000"/>
                    <a:lumOff val="25000"/>
                  </a:schemeClr>
                </a:solidFill>
                <a:latin typeface="+mn-lt"/>
              </a:rPr>
              <a:t>Thank You!</a:t>
            </a:r>
          </a:p>
          <a:p>
            <a:pPr defTabSz="914400" eaLnBrk="1" hangingPunct="1"/>
            <a:endParaRPr lang="en-US" altLang="en-US" sz="4000" dirty="0">
              <a:latin typeface="Lucida Sans" panose="020B0602030504020204" pitchFamily="34" charset="77"/>
            </a:endParaRPr>
          </a:p>
        </p:txBody>
      </p:sp>
    </p:spTree>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78</TotalTime>
  <Words>1622</Words>
  <Application>Microsoft Macintosh PowerPoint</Application>
  <PresentationFormat>On-screen Show (4:3)</PresentationFormat>
  <Paragraphs>188</Paragraphs>
  <Slides>30</Slides>
  <Notes>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30</vt:i4>
      </vt:variant>
    </vt:vector>
  </HeadingPairs>
  <TitlesOfParts>
    <vt:vector size="40" baseType="lpstr">
      <vt:lpstr>Arial</vt:lpstr>
      <vt:lpstr>Calibri</vt:lpstr>
      <vt:lpstr>Candara</vt:lpstr>
      <vt:lpstr>Century Gothic</vt:lpstr>
      <vt:lpstr>Goudy Old Style</vt:lpstr>
      <vt:lpstr>Lucida Sans</vt:lpstr>
      <vt:lpstr>Wingdings</vt:lpstr>
      <vt:lpstr>Wingdings 2</vt:lpstr>
      <vt:lpstr>Wingdings 3</vt:lpstr>
      <vt:lpstr>Wisp</vt:lpstr>
      <vt:lpstr>Propagating Softwood Cuttings</vt:lpstr>
      <vt:lpstr>Acknowledgements</vt:lpstr>
      <vt:lpstr>To Propagate</vt:lpstr>
      <vt:lpstr>U.S. Plant Patent Act</vt:lpstr>
      <vt:lpstr>Propagation</vt:lpstr>
      <vt:lpstr>Sexual Propagation</vt:lpstr>
      <vt:lpstr>Asexual Reproduction</vt:lpstr>
      <vt:lpstr>Cuttings - Defined</vt:lpstr>
      <vt:lpstr>Stem Cuttings</vt:lpstr>
      <vt:lpstr>PowerPoint Presentation</vt:lpstr>
      <vt:lpstr>Gather Materials</vt:lpstr>
      <vt:lpstr>Plant Starter Cubes</vt:lpstr>
      <vt:lpstr>Some Technical Stuff</vt:lpstr>
      <vt:lpstr>Rooting Hormone</vt:lpstr>
      <vt:lpstr>Using a Rooting Hormone</vt:lpstr>
      <vt:lpstr>A Gel Hormone We Use</vt:lpstr>
      <vt:lpstr>Preparing Growing Container</vt:lpstr>
      <vt:lpstr>Taking Cuttings</vt:lpstr>
      <vt:lpstr>Preparing the Cutting</vt:lpstr>
      <vt:lpstr>Using Rooting Hormone</vt:lpstr>
      <vt:lpstr>Sticking the Cutting</vt:lpstr>
      <vt:lpstr>Bagging the Cutting</vt:lpstr>
      <vt:lpstr>Care of the Cutting</vt:lpstr>
      <vt:lpstr>If Propagating a Large Number of Cuttings</vt:lpstr>
      <vt:lpstr>Sticking the Cutting</vt:lpstr>
      <vt:lpstr>Cuttings under the Humidity Dome</vt:lpstr>
      <vt:lpstr>New Growth and Roots</vt:lpstr>
      <vt:lpstr>After 21 Days of Growth</vt:lpstr>
      <vt:lpstr>Checking on the Cuttings</vt:lpstr>
      <vt:lpstr>Questions?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Propagating Softwood Cuttings</dc:title>
  <dc:subject/>
  <dc:creator>John Moe</dc:creator>
  <cp:keywords/>
  <dc:description/>
  <cp:lastModifiedBy>John Moe</cp:lastModifiedBy>
  <cp:revision>7</cp:revision>
  <dcterms:created xsi:type="dcterms:W3CDTF">2021-05-26T17:14:34Z</dcterms:created>
  <dcterms:modified xsi:type="dcterms:W3CDTF">2021-06-07T17:36:27Z</dcterms:modified>
  <cp:category/>
</cp:coreProperties>
</file>