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376" r:id="rId1"/>
  </p:sldMasterIdLst>
  <p:notesMasterIdLst>
    <p:notesMasterId r:id="rId43"/>
  </p:notesMasterIdLst>
  <p:sldIdLst>
    <p:sldId id="347" r:id="rId2"/>
    <p:sldId id="256" r:id="rId3"/>
    <p:sldId id="297" r:id="rId4"/>
    <p:sldId id="343" r:id="rId5"/>
    <p:sldId id="259" r:id="rId6"/>
    <p:sldId id="260" r:id="rId7"/>
    <p:sldId id="281" r:id="rId8"/>
    <p:sldId id="262" r:id="rId9"/>
    <p:sldId id="296" r:id="rId10"/>
    <p:sldId id="273" r:id="rId11"/>
    <p:sldId id="311" r:id="rId12"/>
    <p:sldId id="264" r:id="rId13"/>
    <p:sldId id="270" r:id="rId14"/>
    <p:sldId id="265" r:id="rId15"/>
    <p:sldId id="328" r:id="rId16"/>
    <p:sldId id="291" r:id="rId17"/>
    <p:sldId id="322" r:id="rId18"/>
    <p:sldId id="323" r:id="rId19"/>
    <p:sldId id="310" r:id="rId20"/>
    <p:sldId id="271" r:id="rId21"/>
    <p:sldId id="339" r:id="rId22"/>
    <p:sldId id="326" r:id="rId23"/>
    <p:sldId id="306" r:id="rId24"/>
    <p:sldId id="327" r:id="rId25"/>
    <p:sldId id="329" r:id="rId26"/>
    <p:sldId id="345" r:id="rId27"/>
    <p:sldId id="330" r:id="rId28"/>
    <p:sldId id="337" r:id="rId29"/>
    <p:sldId id="340" r:id="rId30"/>
    <p:sldId id="283" r:id="rId31"/>
    <p:sldId id="338" r:id="rId32"/>
    <p:sldId id="341" r:id="rId33"/>
    <p:sldId id="282" r:id="rId34"/>
    <p:sldId id="342" r:id="rId35"/>
    <p:sldId id="287" r:id="rId36"/>
    <p:sldId id="289" r:id="rId37"/>
    <p:sldId id="290" r:id="rId38"/>
    <p:sldId id="294" r:id="rId39"/>
    <p:sldId id="284" r:id="rId40"/>
    <p:sldId id="285" r:id="rId41"/>
    <p:sldId id="334"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24"/>
    <p:restoredTop sz="94615"/>
  </p:normalViewPr>
  <p:slideViewPr>
    <p:cSldViewPr snapToObjects="1">
      <p:cViewPr>
        <p:scale>
          <a:sx n="100" d="100"/>
          <a:sy n="100" d="100"/>
        </p:scale>
        <p:origin x="144" y="4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107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8E3A91-B786-4648-AAA2-7001B68D055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dirty="0"/>
          </a:p>
        </p:txBody>
      </p:sp>
      <p:sp>
        <p:nvSpPr>
          <p:cNvPr id="3" name="Date Placeholder 2">
            <a:extLst>
              <a:ext uri="{FF2B5EF4-FFF2-40B4-BE49-F238E27FC236}">
                <a16:creationId xmlns:a16="http://schemas.microsoft.com/office/drawing/2014/main" id="{15118741-D248-C74B-94C5-04267D9C4CFF}"/>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20A8BF20-ECEE-1C43-AA71-9BF8809B17D3}" type="datetimeFigureOut">
              <a:rPr lang="en-US" altLang="en-US"/>
              <a:pPr/>
              <a:t>10/19/24</a:t>
            </a:fld>
            <a:endParaRPr lang="en-US" altLang="en-US" dirty="0"/>
          </a:p>
        </p:txBody>
      </p:sp>
      <p:sp>
        <p:nvSpPr>
          <p:cNvPr id="4" name="Slide Image Placeholder 3">
            <a:extLst>
              <a:ext uri="{FF2B5EF4-FFF2-40B4-BE49-F238E27FC236}">
                <a16:creationId xmlns:a16="http://schemas.microsoft.com/office/drawing/2014/main" id="{95F26153-FB91-6B4A-B37F-319185C4962D}"/>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044F0E3B-450A-0A48-A951-E8069416C074}"/>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C89BBFA-1644-004A-A79E-0D89ECCB218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dirty="0"/>
          </a:p>
        </p:txBody>
      </p:sp>
      <p:sp>
        <p:nvSpPr>
          <p:cNvPr id="7" name="Slide Number Placeholder 6">
            <a:extLst>
              <a:ext uri="{FF2B5EF4-FFF2-40B4-BE49-F238E27FC236}">
                <a16:creationId xmlns:a16="http://schemas.microsoft.com/office/drawing/2014/main" id="{DEDC5044-0297-F147-8C6E-53ECD5925C0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70BA030-1340-CF49-99C7-40043024115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11</a:t>
            </a:fld>
            <a:endParaRPr lang="en-US" altLang="en-US" dirty="0"/>
          </a:p>
        </p:txBody>
      </p:sp>
    </p:spTree>
    <p:extLst>
      <p:ext uri="{BB962C8B-B14F-4D97-AF65-F5344CB8AC3E}">
        <p14:creationId xmlns:p14="http://schemas.microsoft.com/office/powerpoint/2010/main" val="3188478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18</a:t>
            </a:fld>
            <a:endParaRPr lang="en-US" altLang="en-US" dirty="0"/>
          </a:p>
        </p:txBody>
      </p:sp>
    </p:spTree>
    <p:extLst>
      <p:ext uri="{BB962C8B-B14F-4D97-AF65-F5344CB8AC3E}">
        <p14:creationId xmlns:p14="http://schemas.microsoft.com/office/powerpoint/2010/main" val="3756920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39AA28BB-CDC6-1C49-A5CC-1F040D215FD1}"/>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a:extLst>
              <a:ext uri="{FF2B5EF4-FFF2-40B4-BE49-F238E27FC236}">
                <a16:creationId xmlns:a16="http://schemas.microsoft.com/office/drawing/2014/main" id="{2573519E-EC96-4248-96EB-35E92BD290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36867" name="Slide Number Placeholder 3">
            <a:extLst>
              <a:ext uri="{FF2B5EF4-FFF2-40B4-BE49-F238E27FC236}">
                <a16:creationId xmlns:a16="http://schemas.microsoft.com/office/drawing/2014/main" id="{01DFC513-96B4-6147-8BD6-37D2839F9F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9177278-46FF-324F-89DA-A504B00B839F}" type="slidenum">
              <a:rPr lang="en-US" altLang="en-US" sz="1200"/>
              <a:pPr eaLnBrk="1" hangingPunct="1"/>
              <a:t>20</a:t>
            </a:fld>
            <a:endParaRPr lang="en-US"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22</a:t>
            </a:fld>
            <a:endParaRPr lang="en-US" altLang="en-US" dirty="0"/>
          </a:p>
        </p:txBody>
      </p:sp>
    </p:spTree>
    <p:extLst>
      <p:ext uri="{BB962C8B-B14F-4D97-AF65-F5344CB8AC3E}">
        <p14:creationId xmlns:p14="http://schemas.microsoft.com/office/powerpoint/2010/main" val="64257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0BA030-1340-CF49-99C7-400430241152}" type="slidenum">
              <a:rPr lang="en-US" altLang="en-US" smtClean="0"/>
              <a:pPr/>
              <a:t>23</a:t>
            </a:fld>
            <a:endParaRPr lang="en-US" altLang="en-US" dirty="0"/>
          </a:p>
        </p:txBody>
      </p:sp>
    </p:spTree>
    <p:extLst>
      <p:ext uri="{BB962C8B-B14F-4D97-AF65-F5344CB8AC3E}">
        <p14:creationId xmlns:p14="http://schemas.microsoft.com/office/powerpoint/2010/main" val="3882557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4BE31F-3465-1744-9D3B-0051D90CFB88}" type="slidenum">
              <a:rPr lang="en-US" altLang="en-US" smtClean="0"/>
              <a:pPr/>
              <a:t>24</a:t>
            </a:fld>
            <a:endParaRPr lang="en-US" altLang="en-US" dirty="0"/>
          </a:p>
        </p:txBody>
      </p:sp>
    </p:spTree>
    <p:extLst>
      <p:ext uri="{BB962C8B-B14F-4D97-AF65-F5344CB8AC3E}">
        <p14:creationId xmlns:p14="http://schemas.microsoft.com/office/powerpoint/2010/main" val="678583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0BA030-1340-CF49-99C7-400430241152}" type="slidenum">
              <a:rPr lang="en-US" altLang="en-US" smtClean="0"/>
              <a:pPr/>
              <a:t>25</a:t>
            </a:fld>
            <a:endParaRPr lang="en-US" altLang="en-US" dirty="0"/>
          </a:p>
        </p:txBody>
      </p:sp>
    </p:spTree>
    <p:extLst>
      <p:ext uri="{BB962C8B-B14F-4D97-AF65-F5344CB8AC3E}">
        <p14:creationId xmlns:p14="http://schemas.microsoft.com/office/powerpoint/2010/main" val="2591523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B8A1252A-2068-F745-8F88-EC58C189C496}"/>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a:extLst>
              <a:ext uri="{FF2B5EF4-FFF2-40B4-BE49-F238E27FC236}">
                <a16:creationId xmlns:a16="http://schemas.microsoft.com/office/drawing/2014/main" id="{BBBB4240-46A3-4D42-A37F-7A6E532728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47107" name="Slide Number Placeholder 3">
            <a:extLst>
              <a:ext uri="{FF2B5EF4-FFF2-40B4-BE49-F238E27FC236}">
                <a16:creationId xmlns:a16="http://schemas.microsoft.com/office/drawing/2014/main" id="{9C0D73BC-2BC5-5E4A-9C54-34B9507028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417A879-4576-3746-A32B-19B025C29FD0}" type="slidenum">
              <a:rPr lang="en-US" altLang="en-US" sz="1200"/>
              <a:pPr eaLnBrk="1" hangingPunct="1"/>
              <a:t>31</a:t>
            </a:fld>
            <a:endParaRPr lang="en-US" altLang="en-US" sz="1200" dirty="0"/>
          </a:p>
        </p:txBody>
      </p:sp>
    </p:spTree>
    <p:extLst>
      <p:ext uri="{BB962C8B-B14F-4D97-AF65-F5344CB8AC3E}">
        <p14:creationId xmlns:p14="http://schemas.microsoft.com/office/powerpoint/2010/main" val="2021867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0BA030-1340-CF49-99C7-400430241152}" type="slidenum">
              <a:rPr lang="en-US" altLang="en-US" smtClean="0"/>
              <a:pPr/>
              <a:t>40</a:t>
            </a:fld>
            <a:endParaRPr lang="en-US" altLang="en-US" dirty="0"/>
          </a:p>
        </p:txBody>
      </p:sp>
    </p:spTree>
    <p:extLst>
      <p:ext uri="{BB962C8B-B14F-4D97-AF65-F5344CB8AC3E}">
        <p14:creationId xmlns:p14="http://schemas.microsoft.com/office/powerpoint/2010/main" val="567182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EF1372-A434-6D48-9863-BD85E0E379EA}"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a:pPr/>
              <a:t>‹#›</a:t>
            </a:fld>
            <a:endParaRPr lang="en-US" dirty="0"/>
          </a:p>
        </p:txBody>
      </p:sp>
    </p:spTree>
    <p:extLst>
      <p:ext uri="{BB962C8B-B14F-4D97-AF65-F5344CB8AC3E}">
        <p14:creationId xmlns:p14="http://schemas.microsoft.com/office/powerpoint/2010/main" val="311422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4D0398-9790-F649-8858-30C045D1E4C3}"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EFEAD8E-0FBD-3A4E-A91B-C9A9AE9A685D}" type="slidenum">
              <a:rPr lang="en-US" altLang="en-US" smtClean="0"/>
              <a:pPr/>
              <a:t>‹#›</a:t>
            </a:fld>
            <a:endParaRPr lang="en-US" altLang="en-US" dirty="0"/>
          </a:p>
        </p:txBody>
      </p:sp>
    </p:spTree>
    <p:extLst>
      <p:ext uri="{BB962C8B-B14F-4D97-AF65-F5344CB8AC3E}">
        <p14:creationId xmlns:p14="http://schemas.microsoft.com/office/powerpoint/2010/main" val="2440681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B430F-E49A-EF42-908F-C65BAB1477BD}"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166B436-123F-164B-8529-3F667E8561AB}" type="slidenum">
              <a:rPr lang="en-US" altLang="en-US" smtClean="0"/>
              <a:pPr/>
              <a:t>‹#›</a:t>
            </a:fld>
            <a:endParaRPr lang="en-US" altLang="en-US" dirty="0"/>
          </a:p>
        </p:txBody>
      </p:sp>
    </p:spTree>
    <p:extLst>
      <p:ext uri="{BB962C8B-B14F-4D97-AF65-F5344CB8AC3E}">
        <p14:creationId xmlns:p14="http://schemas.microsoft.com/office/powerpoint/2010/main" val="1626882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83F1D1-55B7-6949-8596-56CAF602C046}" type="datetime1">
              <a:rPr lang="en-US" altLang="en-US" smtClean="0"/>
              <a:pPr/>
              <a:t>10/19/24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060C4CFC-D577-764B-A1E9-7BFE5FA86B45}" type="slidenum">
              <a:rPr lang="en-US" altLang="en-US" smtClean="0"/>
              <a:pPr/>
              <a:t>‹#›</a:t>
            </a:fld>
            <a:endParaRPr lang="en-US" altLang="en-US" dirty="0"/>
          </a:p>
        </p:txBody>
      </p:sp>
    </p:spTree>
    <p:extLst>
      <p:ext uri="{BB962C8B-B14F-4D97-AF65-F5344CB8AC3E}">
        <p14:creationId xmlns:p14="http://schemas.microsoft.com/office/powerpoint/2010/main" val="3850443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C9996F-43FD-CD47-9483-94DCDDC91485}" type="datetime1">
              <a:rPr lang="en-US" altLang="en-US" smtClean="0"/>
              <a:pPr/>
              <a:t>10/19/24</a:t>
            </a:fld>
            <a:endParaRPr lang="en-US" altLang="en-US" dirty="0"/>
          </a:p>
        </p:txBody>
      </p:sp>
      <p:sp>
        <p:nvSpPr>
          <p:cNvPr id="8" name="Footer Placeholder 7"/>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72C75BD-9B8C-BB40-94EC-AA238F442526}" type="slidenum">
              <a:rPr lang="en-US" altLang="en-US" smtClean="0"/>
              <a:pPr/>
              <a:t>‹#›</a:t>
            </a:fld>
            <a:endParaRPr lang="en-US" altLang="en-US" dirty="0"/>
          </a:p>
        </p:txBody>
      </p:sp>
    </p:spTree>
    <p:extLst>
      <p:ext uri="{BB962C8B-B14F-4D97-AF65-F5344CB8AC3E}">
        <p14:creationId xmlns:p14="http://schemas.microsoft.com/office/powerpoint/2010/main" val="2909715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451955-74E7-8043-A561-11D87E55B567}" type="datetime1">
              <a:rPr lang="en-US" altLang="en-US" smtClean="0"/>
              <a:pPr/>
              <a:t>10/19/24</a:t>
            </a:fld>
            <a:endParaRPr lang="en-US" altLang="en-US" dirty="0"/>
          </a:p>
        </p:txBody>
      </p:sp>
      <p:sp>
        <p:nvSpPr>
          <p:cNvPr id="4" name="Footer Placeholder 3"/>
          <p:cNvSpPr>
            <a:spLocks noGrp="1"/>
          </p:cNvSpPr>
          <p:nvPr>
            <p:ph type="ftr" sz="quarter" idx="11"/>
          </p:nvPr>
        </p:nvSpPr>
        <p:spPr/>
        <p:txBody>
          <a:bodyPr/>
          <a:lstStyle/>
          <a:p>
            <a:pPr>
              <a:defRPr/>
            </a:pPr>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AB4FC15-9001-454E-8BA8-A9010364932C}" type="slidenum">
              <a:rPr lang="en-US" altLang="en-US" smtClean="0"/>
              <a:pPr/>
              <a:t>‹#›</a:t>
            </a:fld>
            <a:endParaRPr lang="en-US" altLang="en-US" dirty="0"/>
          </a:p>
        </p:txBody>
      </p:sp>
    </p:spTree>
    <p:extLst>
      <p:ext uri="{BB962C8B-B14F-4D97-AF65-F5344CB8AC3E}">
        <p14:creationId xmlns:p14="http://schemas.microsoft.com/office/powerpoint/2010/main" val="2217573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FFAE4-2EE7-4B41-B39F-32F11942F78A}" type="datetime1">
              <a:rPr lang="en-US" altLang="en-US" smtClean="0"/>
              <a:pPr/>
              <a:t>10/19/24</a:t>
            </a:fld>
            <a:endParaRPr lang="en-US" altLang="en-US" dirty="0"/>
          </a:p>
        </p:txBody>
      </p:sp>
      <p:sp>
        <p:nvSpPr>
          <p:cNvPr id="3" name="Footer Placeholder 2"/>
          <p:cNvSpPr>
            <a:spLocks noGrp="1"/>
          </p:cNvSpPr>
          <p:nvPr>
            <p:ph type="ftr" sz="quarter" idx="11"/>
          </p:nvPr>
        </p:nvSpPr>
        <p:spPr/>
        <p:txBody>
          <a:bodyPr/>
          <a:lstStyle/>
          <a:p>
            <a:pPr>
              <a:defRPr/>
            </a:pPr>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2327951-3E2D-FC43-815E-708030631A59}" type="slidenum">
              <a:rPr lang="en-US" altLang="en-US" smtClean="0"/>
              <a:pPr/>
              <a:t>‹#›</a:t>
            </a:fld>
            <a:endParaRPr lang="en-US" altLang="en-US" dirty="0"/>
          </a:p>
        </p:txBody>
      </p:sp>
    </p:spTree>
    <p:extLst>
      <p:ext uri="{BB962C8B-B14F-4D97-AF65-F5344CB8AC3E}">
        <p14:creationId xmlns:p14="http://schemas.microsoft.com/office/powerpoint/2010/main" val="1878742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CDBC23-DB3E-D54C-BF05-BCF38980E719}" type="datetime1">
              <a:rPr lang="en-US" altLang="en-US" smtClean="0"/>
              <a:pPr/>
              <a:t>10/19/24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CDB25A-0DD0-3D44-ADC2-D34B50E7C051}" type="slidenum">
              <a:rPr lang="en-US" altLang="en-US" smtClean="0"/>
              <a:pPr/>
              <a:t>‹#›</a:t>
            </a:fld>
            <a:endParaRPr lang="en-US" altLang="en-US" dirty="0"/>
          </a:p>
        </p:txBody>
      </p:sp>
    </p:spTree>
    <p:extLst>
      <p:ext uri="{BB962C8B-B14F-4D97-AF65-F5344CB8AC3E}">
        <p14:creationId xmlns:p14="http://schemas.microsoft.com/office/powerpoint/2010/main" val="322437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10A63-F45F-F745-B574-F8E5D8F85706}" type="datetime1">
              <a:rPr lang="en-US" altLang="en-US" smtClean="0"/>
              <a:pPr/>
              <a:t>10/19/24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82BE78-903F-CA47-B192-DF901B8B231C}" type="slidenum">
              <a:rPr lang="en-US" altLang="en-US" smtClean="0"/>
              <a:pPr/>
              <a:t>‹#›</a:t>
            </a:fld>
            <a:endParaRPr lang="en-US" altLang="en-US" dirty="0"/>
          </a:p>
        </p:txBody>
      </p:sp>
    </p:spTree>
    <p:extLst>
      <p:ext uri="{BB962C8B-B14F-4D97-AF65-F5344CB8AC3E}">
        <p14:creationId xmlns:p14="http://schemas.microsoft.com/office/powerpoint/2010/main" val="1777427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6C339A-6654-0C44-A2E7-0EB77904B813}"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C5F9C8B-92D2-6740-97BC-71CD573D94F4}" type="slidenum">
              <a:rPr lang="en-US" altLang="en-US" smtClean="0"/>
              <a:pPr/>
              <a:t>‹#›</a:t>
            </a:fld>
            <a:endParaRPr lang="en-US" altLang="en-US" dirty="0"/>
          </a:p>
        </p:txBody>
      </p:sp>
    </p:spTree>
    <p:extLst>
      <p:ext uri="{BB962C8B-B14F-4D97-AF65-F5344CB8AC3E}">
        <p14:creationId xmlns:p14="http://schemas.microsoft.com/office/powerpoint/2010/main" val="1869064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6C339A-6654-0C44-A2E7-0EB77904B813}"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C5F9C8B-92D2-6740-97BC-71CD573D94F4}" type="slidenum">
              <a:rPr lang="en-US" altLang="en-US" smtClean="0"/>
              <a:pPr/>
              <a:t>‹#›</a:t>
            </a:fld>
            <a:endParaRPr lang="en-US" alt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29484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96C339A-6654-0C44-A2E7-0EB77904B813}" type="datetime1">
              <a:rPr lang="en-US" altLang="en-US" smtClean="0"/>
              <a:pPr/>
              <a:t>10/19/24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C5F9C8B-92D2-6740-97BC-71CD573D94F4}" type="slidenum">
              <a:rPr lang="en-US" altLang="en-US" smtClean="0"/>
              <a:pPr/>
              <a:t>‹#›</a:t>
            </a:fld>
            <a:endParaRPr lang="en-US" altLang="en-US" dirty="0"/>
          </a:p>
        </p:txBody>
      </p:sp>
    </p:spTree>
    <p:extLst>
      <p:ext uri="{BB962C8B-B14F-4D97-AF65-F5344CB8AC3E}">
        <p14:creationId xmlns:p14="http://schemas.microsoft.com/office/powerpoint/2010/main" val="3314903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96C339A-6654-0C44-A2E7-0EB77904B813}" type="datetime1">
              <a:rPr lang="en-US" altLang="en-US" smtClean="0"/>
              <a:pPr/>
              <a:t>10/19/24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C5F9C8B-92D2-6740-97BC-71CD573D94F4}" type="slidenum">
              <a:rPr lang="en-US" altLang="en-US" smtClean="0"/>
              <a:pPr/>
              <a:t>‹#›</a:t>
            </a:fld>
            <a:endParaRPr lang="en-US" alt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42614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96C339A-6654-0C44-A2E7-0EB77904B813}" type="datetime1">
              <a:rPr lang="en-US" altLang="en-US" smtClean="0"/>
              <a:pPr/>
              <a:t>10/19/24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C5F9C8B-92D2-6740-97BC-71CD573D94F4}" type="slidenum">
              <a:rPr lang="en-US" altLang="en-US" smtClean="0"/>
              <a:pPr/>
              <a:t>‹#›</a:t>
            </a:fld>
            <a:endParaRPr lang="en-US" altLang="en-US" dirty="0"/>
          </a:p>
        </p:txBody>
      </p:sp>
    </p:spTree>
    <p:extLst>
      <p:ext uri="{BB962C8B-B14F-4D97-AF65-F5344CB8AC3E}">
        <p14:creationId xmlns:p14="http://schemas.microsoft.com/office/powerpoint/2010/main" val="1695816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69AD69-5DC2-8449-B08E-10B4BE6EA92C}"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51F150D-69C2-D14E-85A2-BD391262FEBC}" type="slidenum">
              <a:rPr lang="en-US" altLang="en-US" smtClean="0"/>
              <a:pPr/>
              <a:t>‹#›</a:t>
            </a:fld>
            <a:endParaRPr lang="en-US" altLang="en-US" dirty="0"/>
          </a:p>
        </p:txBody>
      </p:sp>
    </p:spTree>
    <p:extLst>
      <p:ext uri="{BB962C8B-B14F-4D97-AF65-F5344CB8AC3E}">
        <p14:creationId xmlns:p14="http://schemas.microsoft.com/office/powerpoint/2010/main" val="3610020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BB65B6-E3B0-C245-A1BE-1A56C3CBBF8E}" type="datetime1">
              <a:rPr lang="en-US" altLang="en-US" smtClean="0"/>
              <a:pPr/>
              <a:t>10/19/24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9B722B8-5C77-9342-A681-F860346B7819}" type="slidenum">
              <a:rPr lang="en-US" altLang="en-US" smtClean="0"/>
              <a:pPr/>
              <a:t>‹#›</a:t>
            </a:fld>
            <a:endParaRPr lang="en-US" altLang="en-US" dirty="0"/>
          </a:p>
        </p:txBody>
      </p:sp>
    </p:spTree>
    <p:extLst>
      <p:ext uri="{BB962C8B-B14F-4D97-AF65-F5344CB8AC3E}">
        <p14:creationId xmlns:p14="http://schemas.microsoft.com/office/powerpoint/2010/main" val="446673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96C339A-6654-0C44-A2E7-0EB77904B813}" type="datetime1">
              <a:rPr lang="en-US" altLang="en-US" smtClean="0"/>
              <a:pPr/>
              <a:t>10/19/24</a:t>
            </a:fld>
            <a:endParaRPr lang="en-US" alt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C5F9C8B-92D2-6740-97BC-71CD573D94F4}" type="slidenum">
              <a:rPr lang="en-US" altLang="en-US" smtClean="0"/>
              <a:pPr/>
              <a:t>‹#›</a:t>
            </a:fld>
            <a:endParaRPr lang="en-US" altLang="en-US" dirty="0"/>
          </a:p>
        </p:txBody>
      </p:sp>
    </p:spTree>
    <p:extLst>
      <p:ext uri="{BB962C8B-B14F-4D97-AF65-F5344CB8AC3E}">
        <p14:creationId xmlns:p14="http://schemas.microsoft.com/office/powerpoint/2010/main" val="2517803711"/>
      </p:ext>
    </p:extLst>
  </p:cSld>
  <p:clrMap bg1="lt1" tx1="dk1" bg2="lt2" tx2="dk2" accent1="accent1" accent2="accent2" accent3="accent3" accent4="accent4" accent5="accent5" accent6="accent6" hlink="hlink" folHlink="folHlink"/>
  <p:sldLayoutIdLst>
    <p:sldLayoutId id="2147485377" r:id="rId1"/>
    <p:sldLayoutId id="2147485378" r:id="rId2"/>
    <p:sldLayoutId id="2147485379" r:id="rId3"/>
    <p:sldLayoutId id="2147485380" r:id="rId4"/>
    <p:sldLayoutId id="2147485381" r:id="rId5"/>
    <p:sldLayoutId id="2147485382" r:id="rId6"/>
    <p:sldLayoutId id="2147485383" r:id="rId7"/>
    <p:sldLayoutId id="2147485384" r:id="rId8"/>
    <p:sldLayoutId id="2147485385" r:id="rId9"/>
    <p:sldLayoutId id="2147485386" r:id="rId10"/>
    <p:sldLayoutId id="2147485387" r:id="rId11"/>
    <p:sldLayoutId id="2147485388" r:id="rId12"/>
    <p:sldLayoutId id="2147485389" r:id="rId13"/>
    <p:sldLayoutId id="2147485390" r:id="rId14"/>
    <p:sldLayoutId id="2147485391" r:id="rId15"/>
    <p:sldLayoutId id="214748539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A5CE44-9D07-4AD7-B94C-7C935136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703601-C9B7-448F-B403-01CBCB088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035" y="935646"/>
            <a:ext cx="3638392" cy="4968016"/>
          </a:xfrm>
          <a:prstGeom prst="rect">
            <a:avLst/>
          </a:prstGeom>
          <a:solidFill>
            <a:srgbClr val="FFFFFF"/>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923CDCA-D161-4CE7-BA92-92AE20B96D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65507" y="228600"/>
            <a:ext cx="2138628" cy="6638625"/>
            <a:chOff x="2487613" y="285750"/>
            <a:chExt cx="2428875" cy="5654676"/>
          </a:xfrm>
        </p:grpSpPr>
        <p:sp>
          <p:nvSpPr>
            <p:cNvPr id="14" name="Freeform 11">
              <a:extLst>
                <a:ext uri="{FF2B5EF4-FFF2-40B4-BE49-F238E27FC236}">
                  <a16:creationId xmlns:a16="http://schemas.microsoft.com/office/drawing/2014/main" id="{AFFB0997-74F4-42F6-80A7-7C1B6BD3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5" name="Freeform 12">
              <a:extLst>
                <a:ext uri="{FF2B5EF4-FFF2-40B4-BE49-F238E27FC236}">
                  <a16:creationId xmlns:a16="http://schemas.microsoft.com/office/drawing/2014/main" id="{A14E1792-3BAD-41B1-A563-2180A26E6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6" name="Freeform 13">
              <a:extLst>
                <a:ext uri="{FF2B5EF4-FFF2-40B4-BE49-F238E27FC236}">
                  <a16:creationId xmlns:a16="http://schemas.microsoft.com/office/drawing/2014/main" id="{C30D05BD-CE6E-4143-946E-A2C5EC7CF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7" name="Freeform 14">
              <a:extLst>
                <a:ext uri="{FF2B5EF4-FFF2-40B4-BE49-F238E27FC236}">
                  <a16:creationId xmlns:a16="http://schemas.microsoft.com/office/drawing/2014/main" id="{4317EBD8-70E0-492B-B401-C72697C7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8" name="Freeform 15">
              <a:extLst>
                <a:ext uri="{FF2B5EF4-FFF2-40B4-BE49-F238E27FC236}">
                  <a16:creationId xmlns:a16="http://schemas.microsoft.com/office/drawing/2014/main" id="{60545381-EDB5-47D8-9497-D5802F5A4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9" name="Freeform 16">
              <a:extLst>
                <a:ext uri="{FF2B5EF4-FFF2-40B4-BE49-F238E27FC236}">
                  <a16:creationId xmlns:a16="http://schemas.microsoft.com/office/drawing/2014/main" id="{E67012E4-2FDC-4F96-A145-1E426784C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0" name="Freeform 17">
              <a:extLst>
                <a:ext uri="{FF2B5EF4-FFF2-40B4-BE49-F238E27FC236}">
                  <a16:creationId xmlns:a16="http://schemas.microsoft.com/office/drawing/2014/main" id="{C088EA8D-BA27-4043-967F-595BE451C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1" name="Freeform 18">
              <a:extLst>
                <a:ext uri="{FF2B5EF4-FFF2-40B4-BE49-F238E27FC236}">
                  <a16:creationId xmlns:a16="http://schemas.microsoft.com/office/drawing/2014/main" id="{7D7B306D-2572-4DF7-BC2E-6752033177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2" name="Freeform 19">
              <a:extLst>
                <a:ext uri="{FF2B5EF4-FFF2-40B4-BE49-F238E27FC236}">
                  <a16:creationId xmlns:a16="http://schemas.microsoft.com/office/drawing/2014/main" id="{EBFED6A3-D5D7-4F26-B6EB-091492A9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3" name="Freeform 20">
              <a:extLst>
                <a:ext uri="{FF2B5EF4-FFF2-40B4-BE49-F238E27FC236}">
                  <a16:creationId xmlns:a16="http://schemas.microsoft.com/office/drawing/2014/main" id="{57CA315F-B9C5-4899-A337-C1389083C6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4" name="Freeform 21">
              <a:extLst>
                <a:ext uri="{FF2B5EF4-FFF2-40B4-BE49-F238E27FC236}">
                  <a16:creationId xmlns:a16="http://schemas.microsoft.com/office/drawing/2014/main" id="{F3C62C3A-023D-428B-AEEA-68C9B037B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5" name="Freeform 22">
              <a:extLst>
                <a:ext uri="{FF2B5EF4-FFF2-40B4-BE49-F238E27FC236}">
                  <a16:creationId xmlns:a16="http://schemas.microsoft.com/office/drawing/2014/main" id="{6132B97B-0D55-426A-8D75-9E7F8FCE7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7" name="Group 26">
            <a:extLst>
              <a:ext uri="{FF2B5EF4-FFF2-40B4-BE49-F238E27FC236}">
                <a16:creationId xmlns:a16="http://schemas.microsoft.com/office/drawing/2014/main" id="{B28C8CE4-C5A6-4B6C-B428-1D2852C394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85933" y="-786"/>
            <a:ext cx="1767505" cy="6854040"/>
            <a:chOff x="6627813" y="194833"/>
            <a:chExt cx="1952625" cy="5678918"/>
          </a:xfrm>
        </p:grpSpPr>
        <p:sp>
          <p:nvSpPr>
            <p:cNvPr id="28" name="Freeform 27">
              <a:extLst>
                <a:ext uri="{FF2B5EF4-FFF2-40B4-BE49-F238E27FC236}">
                  <a16:creationId xmlns:a16="http://schemas.microsoft.com/office/drawing/2014/main" id="{6C6C0EAF-AF4D-4E28-B480-93C9A324D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9" name="Freeform 28">
              <a:extLst>
                <a:ext uri="{FF2B5EF4-FFF2-40B4-BE49-F238E27FC236}">
                  <a16:creationId xmlns:a16="http://schemas.microsoft.com/office/drawing/2014/main" id="{C254D393-7673-4399-AE7D-933ED61B16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0" name="Freeform 29">
              <a:extLst>
                <a:ext uri="{FF2B5EF4-FFF2-40B4-BE49-F238E27FC236}">
                  <a16:creationId xmlns:a16="http://schemas.microsoft.com/office/drawing/2014/main" id="{76A48428-8958-41F8-BCFD-F9EB16A17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1" name="Freeform 30">
              <a:extLst>
                <a:ext uri="{FF2B5EF4-FFF2-40B4-BE49-F238E27FC236}">
                  <a16:creationId xmlns:a16="http://schemas.microsoft.com/office/drawing/2014/main" id="{F895B04F-691C-404F-A9F1-47B315756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2" name="Freeform 31">
              <a:extLst>
                <a:ext uri="{FF2B5EF4-FFF2-40B4-BE49-F238E27FC236}">
                  <a16:creationId xmlns:a16="http://schemas.microsoft.com/office/drawing/2014/main" id="{38BAB3B8-E8BB-4327-9E73-FFAD5597B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3" name="Freeform 32">
              <a:extLst>
                <a:ext uri="{FF2B5EF4-FFF2-40B4-BE49-F238E27FC236}">
                  <a16:creationId xmlns:a16="http://schemas.microsoft.com/office/drawing/2014/main" id="{88ED23AE-358F-4EEC-8D62-917EBED710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4" name="Freeform 33">
              <a:extLst>
                <a:ext uri="{FF2B5EF4-FFF2-40B4-BE49-F238E27FC236}">
                  <a16:creationId xmlns:a16="http://schemas.microsoft.com/office/drawing/2014/main" id="{776F07C9-FA92-406A-B934-95BE8CAED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5" name="Freeform 34">
              <a:extLst>
                <a:ext uri="{FF2B5EF4-FFF2-40B4-BE49-F238E27FC236}">
                  <a16:creationId xmlns:a16="http://schemas.microsoft.com/office/drawing/2014/main" id="{BDA1CEAF-E0AD-4A46-8E40-9251837CB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6" name="Freeform 35">
              <a:extLst>
                <a:ext uri="{FF2B5EF4-FFF2-40B4-BE49-F238E27FC236}">
                  <a16:creationId xmlns:a16="http://schemas.microsoft.com/office/drawing/2014/main" id="{53D21C6F-F2ED-4F73-8B4D-9E2FECBB9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7" name="Freeform 36">
              <a:extLst>
                <a:ext uri="{FF2B5EF4-FFF2-40B4-BE49-F238E27FC236}">
                  <a16:creationId xmlns:a16="http://schemas.microsoft.com/office/drawing/2014/main" id="{2FED37FF-C037-4A76-A8D6-33525D19B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8" name="Freeform 37">
              <a:extLst>
                <a:ext uri="{FF2B5EF4-FFF2-40B4-BE49-F238E27FC236}">
                  <a16:creationId xmlns:a16="http://schemas.microsoft.com/office/drawing/2014/main" id="{8DE0DC4B-718F-4E78-A0AB-8442F28A8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9" name="Freeform 38">
              <a:extLst>
                <a:ext uri="{FF2B5EF4-FFF2-40B4-BE49-F238E27FC236}">
                  <a16:creationId xmlns:a16="http://schemas.microsoft.com/office/drawing/2014/main" id="{8F80CA79-E2F4-4B1D-97DE-04F9215B0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 name="Subtitle 2">
            <a:extLst>
              <a:ext uri="{FF2B5EF4-FFF2-40B4-BE49-F238E27FC236}">
                <a16:creationId xmlns:a16="http://schemas.microsoft.com/office/drawing/2014/main" id="{DB1156E9-1219-8E40-A754-D4ABB0D2D2AF}"/>
              </a:ext>
            </a:extLst>
          </p:cNvPr>
          <p:cNvSpPr>
            <a:spLocks noGrp="1"/>
          </p:cNvSpPr>
          <p:nvPr>
            <p:ph type="subTitle" idx="1"/>
          </p:nvPr>
        </p:nvSpPr>
        <p:spPr>
          <a:xfrm>
            <a:off x="6243451" y="3376981"/>
            <a:ext cx="2386199" cy="3328619"/>
          </a:xfrm>
        </p:spPr>
        <p:txBody>
          <a:bodyPr>
            <a:normAutofit/>
          </a:bodyPr>
          <a:lstStyle/>
          <a:p>
            <a:pPr>
              <a:buClr>
                <a:srgbClr val="DD5C3C"/>
              </a:buClr>
            </a:pPr>
            <a:r>
              <a:rPr lang="en-US" sz="1800" dirty="0">
                <a:solidFill>
                  <a:schemeClr val="tx1"/>
                </a:solidFill>
              </a:rPr>
              <a:t>October 20, 2024</a:t>
            </a:r>
          </a:p>
          <a:p>
            <a:pPr>
              <a:buClr>
                <a:srgbClr val="DD5C3C"/>
              </a:buClr>
            </a:pPr>
            <a:r>
              <a:rPr lang="en-US" sz="1800" dirty="0">
                <a:solidFill>
                  <a:schemeClr val="tx1"/>
                </a:solidFill>
              </a:rPr>
              <a:t>Business meeting</a:t>
            </a:r>
          </a:p>
          <a:p>
            <a:pPr>
              <a:buClr>
                <a:srgbClr val="DD5C3C"/>
              </a:buClr>
            </a:pPr>
            <a:r>
              <a:rPr lang="en-US" sz="1800" dirty="0">
                <a:solidFill>
                  <a:schemeClr val="tx1"/>
                </a:solidFill>
              </a:rPr>
              <a:t>Election of Officers</a:t>
            </a:r>
          </a:p>
          <a:p>
            <a:pPr>
              <a:buClr>
                <a:srgbClr val="DD5C3C"/>
              </a:buClr>
            </a:pPr>
            <a:r>
              <a:rPr lang="en-US" sz="1800" dirty="0">
                <a:solidFill>
                  <a:schemeClr val="tx1"/>
                </a:solidFill>
              </a:rPr>
              <a:t>Program</a:t>
            </a:r>
          </a:p>
          <a:p>
            <a:pPr>
              <a:buClr>
                <a:srgbClr val="DD5C3C"/>
              </a:buClr>
            </a:pPr>
            <a:r>
              <a:rPr lang="en-US" sz="1800" dirty="0">
                <a:solidFill>
                  <a:schemeClr val="tx1"/>
                </a:solidFill>
              </a:rPr>
              <a:t>Propagating workshop</a:t>
            </a:r>
          </a:p>
        </p:txBody>
      </p:sp>
      <p:pic>
        <p:nvPicPr>
          <p:cNvPr id="4" name="Content Placeholder 4" descr="A sign with flowers around it&#10;&#10;Description automatically generated">
            <a:extLst>
              <a:ext uri="{FF2B5EF4-FFF2-40B4-BE49-F238E27FC236}">
                <a16:creationId xmlns:a16="http://schemas.microsoft.com/office/drawing/2014/main" id="{9D17E83C-770E-4845-BA31-ABD58928922D}"/>
              </a:ext>
            </a:extLst>
          </p:cNvPr>
          <p:cNvPicPr>
            <a:picLocks noChangeAspect="1"/>
          </p:cNvPicPr>
          <p:nvPr/>
        </p:nvPicPr>
        <p:blipFill>
          <a:blip r:embed="rId2"/>
          <a:srcRect r="14" b="-5"/>
          <a:stretch/>
        </p:blipFill>
        <p:spPr>
          <a:xfrm>
            <a:off x="383858" y="706217"/>
            <a:ext cx="3898479" cy="5337469"/>
          </a:xfrm>
          <a:prstGeom prst="rect">
            <a:avLst/>
          </a:prstGeom>
        </p:spPr>
      </p:pic>
      <p:sp>
        <p:nvSpPr>
          <p:cNvPr id="41" name="Rectangle 40">
            <a:extLst>
              <a:ext uri="{FF2B5EF4-FFF2-40B4-BE49-F238E27FC236}">
                <a16:creationId xmlns:a16="http://schemas.microsoft.com/office/drawing/2014/main" id="{E15F4FDF-1B24-4F56-AF01-4D0645A8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5516"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3" name="Freeform 33">
            <a:extLst>
              <a:ext uri="{FF2B5EF4-FFF2-40B4-BE49-F238E27FC236}">
                <a16:creationId xmlns:a16="http://schemas.microsoft.com/office/drawing/2014/main" id="{4FD76CDA-1C6B-40B2-9A61-FD38CE1B4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565516"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Tree>
    <p:extLst>
      <p:ext uri="{BB962C8B-B14F-4D97-AF65-F5344CB8AC3E}">
        <p14:creationId xmlns:p14="http://schemas.microsoft.com/office/powerpoint/2010/main" val="353569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ubtitle 2">
            <a:extLst>
              <a:ext uri="{FF2B5EF4-FFF2-40B4-BE49-F238E27FC236}">
                <a16:creationId xmlns:a16="http://schemas.microsoft.com/office/drawing/2014/main" id="{9C9AB480-667F-0547-9F50-BBDA0D905273}"/>
              </a:ext>
            </a:extLst>
          </p:cNvPr>
          <p:cNvSpPr>
            <a:spLocks noGrp="1"/>
          </p:cNvSpPr>
          <p:nvPr>
            <p:ph type="subTitle" idx="1"/>
          </p:nvPr>
        </p:nvSpPr>
        <p:spPr>
          <a:xfrm>
            <a:off x="6477000" y="4572000"/>
            <a:ext cx="1981200" cy="106680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normAutofit/>
          </a:bodyPr>
          <a:lstStyle/>
          <a:p>
            <a:pPr algn="ctr">
              <a:lnSpc>
                <a:spcPct val="110000"/>
              </a:lnSpc>
              <a:spcBef>
                <a:spcPct val="0"/>
              </a:spcBef>
            </a:pPr>
            <a:r>
              <a:rPr lang="en-US" altLang="en-US" sz="1100" dirty="0">
                <a:ea typeface="ＭＳ Ｐゴシック" panose="020B0600070205080204" pitchFamily="34" charset="-128"/>
              </a:rPr>
              <a:t>Mitchie &amp; John Moe</a:t>
            </a:r>
          </a:p>
          <a:p>
            <a:pPr algn="ctr">
              <a:lnSpc>
                <a:spcPct val="110000"/>
              </a:lnSpc>
              <a:spcBef>
                <a:spcPct val="0"/>
              </a:spcBef>
            </a:pPr>
            <a:r>
              <a:rPr lang="en-US" altLang="en-US" sz="1100" dirty="0">
                <a:ea typeface="ＭＳ Ｐゴシック" panose="020B0600070205080204" pitchFamily="34" charset="-128"/>
              </a:rPr>
              <a:t>Master Rosarians</a:t>
            </a:r>
          </a:p>
          <a:p>
            <a:pPr algn="ctr">
              <a:lnSpc>
                <a:spcPct val="110000"/>
              </a:lnSpc>
              <a:spcBef>
                <a:spcPct val="0"/>
              </a:spcBef>
            </a:pPr>
            <a:r>
              <a:rPr lang="en-US" altLang="en-US" sz="1100" dirty="0">
                <a:ea typeface="ＭＳ Ｐゴシック" panose="020B0600070205080204" pitchFamily="34" charset="-128"/>
              </a:rPr>
              <a:t>Pacific Northwest District</a:t>
            </a:r>
          </a:p>
          <a:p>
            <a:pPr algn="ctr">
              <a:lnSpc>
                <a:spcPct val="110000"/>
              </a:lnSpc>
              <a:spcBef>
                <a:spcPct val="0"/>
              </a:spcBef>
            </a:pPr>
            <a:r>
              <a:rPr lang="en-US" altLang="en-US" sz="1100" dirty="0">
                <a:ea typeface="ＭＳ Ｐゴシック" panose="020B0600070205080204" pitchFamily="34" charset="-128"/>
              </a:rPr>
              <a:t>American Rose Society</a:t>
            </a:r>
          </a:p>
          <a:p>
            <a:pPr fontAlgn="auto">
              <a:spcAft>
                <a:spcPts val="0"/>
              </a:spcAft>
              <a:defRPr/>
            </a:pPr>
            <a:endParaRPr lang="en-US" b="1" dirty="0">
              <a:solidFill>
                <a:schemeClr val="tx1">
                  <a:lumMod val="65000"/>
                  <a:lumOff val="35000"/>
                </a:schemeClr>
              </a:solidFill>
              <a:ea typeface="ＭＳ Ｐゴシック" pitchFamily="-112" charset="-128"/>
              <a:cs typeface="ＭＳ Ｐゴシック" pitchFamily="-112" charset="-128"/>
            </a:endParaRPr>
          </a:p>
        </p:txBody>
      </p:sp>
      <p:sp>
        <p:nvSpPr>
          <p:cNvPr id="15364" name="TextBox 1">
            <a:extLst>
              <a:ext uri="{FF2B5EF4-FFF2-40B4-BE49-F238E27FC236}">
                <a16:creationId xmlns:a16="http://schemas.microsoft.com/office/drawing/2014/main" id="{32E6F2BA-900D-5F4D-9676-A0239206B34A}"/>
              </a:ext>
            </a:extLst>
          </p:cNvPr>
          <p:cNvSpPr txBox="1">
            <a:spLocks noChangeArrowheads="1"/>
          </p:cNvSpPr>
          <p:nvPr/>
        </p:nvSpPr>
        <p:spPr bwMode="auto">
          <a:xfrm>
            <a:off x="1836738" y="-4921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dirty="0"/>
          </a:p>
        </p:txBody>
      </p:sp>
      <p:sp>
        <p:nvSpPr>
          <p:cNvPr id="6" name="TextBox 5">
            <a:extLst>
              <a:ext uri="{FF2B5EF4-FFF2-40B4-BE49-F238E27FC236}">
                <a16:creationId xmlns:a16="http://schemas.microsoft.com/office/drawing/2014/main" id="{5689A7CE-E504-FA4C-83BA-26805E5915E6}"/>
              </a:ext>
            </a:extLst>
          </p:cNvPr>
          <p:cNvSpPr txBox="1"/>
          <p:nvPr/>
        </p:nvSpPr>
        <p:spPr>
          <a:xfrm>
            <a:off x="6858000" y="5867400"/>
            <a:ext cx="1447800" cy="400110"/>
          </a:xfrm>
          <a:prstGeom prst="rect">
            <a:avLst/>
          </a:prstGeom>
          <a:noFill/>
        </p:spPr>
        <p:txBody>
          <a:bodyPr wrap="square">
            <a:spAutoFit/>
          </a:bodyPr>
          <a:lstStyle/>
          <a:p>
            <a:pPr algn="ctr">
              <a:defRPr/>
            </a:pPr>
            <a:r>
              <a:rPr lang="en-US" sz="1000" dirty="0">
                <a:solidFill>
                  <a:schemeClr val="tx1">
                    <a:lumMod val="65000"/>
                    <a:lumOff val="35000"/>
                  </a:schemeClr>
                </a:solidFill>
                <a:latin typeface="Candara" panose="020E0502030303020204" pitchFamily="34" charset="0"/>
                <a:ea typeface="ＭＳ Ｐゴシック" pitchFamily="-109" charset="-128"/>
                <a:cs typeface="ＭＳ Ｐゴシック" pitchFamily="-109" charset="-128"/>
              </a:rPr>
              <a:t>Revised October 2024</a:t>
            </a:r>
          </a:p>
          <a:p>
            <a:pPr algn="ctr">
              <a:defRPr/>
            </a:pPr>
            <a:r>
              <a:rPr lang="en-US" sz="1000" dirty="0">
                <a:solidFill>
                  <a:schemeClr val="tx1">
                    <a:lumMod val="65000"/>
                    <a:lumOff val="35000"/>
                  </a:schemeClr>
                </a:solidFill>
                <a:latin typeface="Candara" panose="020E0502030303020204" pitchFamily="34" charset="0"/>
                <a:ea typeface="ＭＳ Ｐゴシック" pitchFamily="-109" charset="-128"/>
                <a:cs typeface="ＭＳ Ｐゴシック" pitchFamily="-109" charset="-128"/>
              </a:rPr>
              <a:t>November 8, 2011</a:t>
            </a:r>
          </a:p>
        </p:txBody>
      </p:sp>
      <p:sp>
        <p:nvSpPr>
          <p:cNvPr id="9" name="TextBox 8">
            <a:extLst>
              <a:ext uri="{FF2B5EF4-FFF2-40B4-BE49-F238E27FC236}">
                <a16:creationId xmlns:a16="http://schemas.microsoft.com/office/drawing/2014/main" id="{A843DB1E-BBB3-B74E-A6FC-4B4C6E83BD0D}"/>
              </a:ext>
            </a:extLst>
          </p:cNvPr>
          <p:cNvSpPr txBox="1"/>
          <p:nvPr/>
        </p:nvSpPr>
        <p:spPr>
          <a:xfrm>
            <a:off x="1828800" y="1524000"/>
            <a:ext cx="5968388" cy="2585323"/>
          </a:xfrm>
          <a:prstGeom prst="rect">
            <a:avLst/>
          </a:prstGeom>
          <a:noFill/>
        </p:spPr>
        <p:txBody>
          <a:bodyPr wrap="square">
            <a:spAutoFit/>
          </a:bodyPr>
          <a:lstStyle/>
          <a:p>
            <a:pPr algn="ctr"/>
            <a:r>
              <a:rPr lang="en-US" altLang="en-US" sz="5400" dirty="0">
                <a:latin typeface="+mj-lt"/>
                <a:ea typeface="ＭＳ Ｐゴシック" panose="020B0600070205080204" pitchFamily="34" charset="-128"/>
              </a:rPr>
              <a:t>Propagating</a:t>
            </a:r>
            <a:br>
              <a:rPr lang="en-US" altLang="en-US" sz="5400" dirty="0">
                <a:latin typeface="+mj-lt"/>
                <a:ea typeface="ＭＳ Ｐゴシック" panose="020B0600070205080204" pitchFamily="34" charset="-128"/>
              </a:rPr>
            </a:br>
            <a:r>
              <a:rPr lang="en-US" altLang="en-US" sz="5400" dirty="0">
                <a:latin typeface="+mj-lt"/>
                <a:ea typeface="ＭＳ Ｐゴシック" panose="020B0600070205080204" pitchFamily="34" charset="-128"/>
              </a:rPr>
              <a:t>Hardwood Cuttings</a:t>
            </a:r>
            <a:endParaRPr lang="en-US" sz="5400"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72B019D4-69F6-FD44-B2FE-0F92D62BC7B0}"/>
              </a:ext>
            </a:extLst>
          </p:cNvPr>
          <p:cNvSpPr>
            <a:spLocks noGrp="1"/>
          </p:cNvSpPr>
          <p:nvPr>
            <p:ph type="title"/>
          </p:nvPr>
        </p:nvSpPr>
        <p:spPr>
          <a:xfrm>
            <a:off x="1945201" y="700310"/>
            <a:ext cx="6589199" cy="128089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Acknowledgements</a:t>
            </a:r>
          </a:p>
        </p:txBody>
      </p:sp>
      <p:sp>
        <p:nvSpPr>
          <p:cNvPr id="16386" name="Rectangle 3">
            <a:extLst>
              <a:ext uri="{FF2B5EF4-FFF2-40B4-BE49-F238E27FC236}">
                <a16:creationId xmlns:a16="http://schemas.microsoft.com/office/drawing/2014/main" id="{B6620317-5DBD-FA46-8DFA-97FEC21A118C}"/>
              </a:ext>
            </a:extLst>
          </p:cNvPr>
          <p:cNvSpPr>
            <a:spLocks noGrp="1"/>
          </p:cNvSpPr>
          <p:nvPr>
            <p:ph idx="1"/>
          </p:nvPr>
        </p:nvSpPr>
        <p:spPr>
          <a:xfrm>
            <a:off x="1468437" y="1524000"/>
            <a:ext cx="7218363" cy="4545013"/>
          </a:xfrm>
        </p:spPr>
        <p:txBody>
          <a:bodyPr>
            <a:normAutofit fontScale="25000" lnSpcReduction="20000"/>
          </a:bodyPr>
          <a:lstStyle/>
          <a:p>
            <a:pPr eaLnBrk="1" hangingPunct="1">
              <a:lnSpc>
                <a:spcPct val="90000"/>
              </a:lnSpc>
              <a:buFont typeface="Wingdings 2" pitchFamily="2" charset="2"/>
              <a:buNone/>
            </a:pPr>
            <a:r>
              <a:rPr lang="en-US" altLang="en-US" sz="4500" dirty="0">
                <a:ea typeface="ＭＳ Ｐゴシック" panose="020B0600070205080204" pitchFamily="34" charset="-128"/>
              </a:rPr>
              <a:t>    </a:t>
            </a:r>
          </a:p>
          <a:p>
            <a:pPr eaLnBrk="1" hangingPunct="1">
              <a:lnSpc>
                <a:spcPct val="120000"/>
              </a:lnSpc>
              <a:spcBef>
                <a:spcPts val="2200"/>
              </a:spcBef>
              <a:buFont typeface="Wingdings 2" pitchFamily="2" charset="2"/>
              <a:buNone/>
            </a:pPr>
            <a:r>
              <a:rPr lang="en-US" altLang="en-US" sz="8000" dirty="0">
                <a:ea typeface="ＭＳ Ｐゴシック" panose="020B0600070205080204" pitchFamily="34" charset="-128"/>
              </a:rPr>
              <a:t>     </a:t>
            </a:r>
            <a:r>
              <a:rPr lang="en-US" altLang="en-US" sz="8000" dirty="0">
                <a:solidFill>
                  <a:schemeClr val="tx1"/>
                </a:solidFill>
                <a:ea typeface="ＭＳ Ｐゴシック" panose="020B0600070205080204" pitchFamily="34" charset="-128"/>
              </a:rPr>
              <a:t>We appreciate the efforts of the following rosarian and fellow hybridizer who contributed much of the basic procedure for this presentation;</a:t>
            </a:r>
          </a:p>
          <a:p>
            <a:pPr eaLnBrk="1" hangingPunct="1">
              <a:lnSpc>
                <a:spcPct val="90000"/>
              </a:lnSpc>
              <a:buFont typeface="Wingdings 2" pitchFamily="2" charset="2"/>
              <a:buNone/>
            </a:pPr>
            <a:endParaRPr lang="en-US" altLang="en-US" sz="7400"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sz="7400" dirty="0">
              <a:solidFill>
                <a:schemeClr val="tx1"/>
              </a:solidFill>
              <a:ea typeface="ＭＳ Ｐゴシック" panose="020B0600070205080204" pitchFamily="34" charset="-128"/>
            </a:endParaRPr>
          </a:p>
          <a:p>
            <a:pPr eaLnBrk="1" hangingPunct="1">
              <a:lnSpc>
                <a:spcPct val="90000"/>
              </a:lnSpc>
              <a:buFont typeface="Wingdings 2" pitchFamily="2" charset="2"/>
              <a:buNone/>
            </a:pPr>
            <a:r>
              <a:rPr lang="en-US" altLang="en-US" dirty="0">
                <a:solidFill>
                  <a:schemeClr val="tx1"/>
                </a:solidFill>
                <a:ea typeface="ＭＳ Ｐゴシック" panose="020B0600070205080204" pitchFamily="34" charset="-128"/>
              </a:rPr>
              <a:t>    </a:t>
            </a: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endParaRPr lang="en-US" altLang="en-US" dirty="0">
              <a:solidFill>
                <a:schemeClr val="tx1"/>
              </a:solidFill>
              <a:ea typeface="ＭＳ Ｐゴシック" panose="020B0600070205080204" pitchFamily="34" charset="-128"/>
            </a:endParaRPr>
          </a:p>
          <a:p>
            <a:pPr eaLnBrk="1" hangingPunct="1">
              <a:lnSpc>
                <a:spcPct val="90000"/>
              </a:lnSpc>
              <a:buFont typeface="Wingdings 2" pitchFamily="2" charset="2"/>
              <a:buNone/>
            </a:pPr>
            <a:r>
              <a:rPr lang="en-US" altLang="en-US" sz="8000" dirty="0">
                <a:solidFill>
                  <a:schemeClr val="tx1"/>
                </a:solidFill>
                <a:ea typeface="ＭＳ Ｐゴシック" panose="020B0600070205080204" pitchFamily="34" charset="-128"/>
              </a:rPr>
              <a:t>     All photos by authors except where credits are given</a:t>
            </a:r>
          </a:p>
          <a:p>
            <a:pPr eaLnBrk="1" hangingPunct="1">
              <a:lnSpc>
                <a:spcPct val="90000"/>
              </a:lnSpc>
              <a:buFont typeface="Wingdings 2" pitchFamily="2" charset="2"/>
              <a:buNone/>
            </a:pPr>
            <a:endParaRPr lang="en-US" altLang="en-US" sz="8000" dirty="0">
              <a:solidFill>
                <a:schemeClr val="tx1"/>
              </a:solidFill>
              <a:ea typeface="ＭＳ Ｐゴシック" panose="020B0600070205080204" pitchFamily="34" charset="-128"/>
            </a:endParaRPr>
          </a:p>
          <a:p>
            <a:pPr eaLnBrk="1" hangingPunct="1">
              <a:lnSpc>
                <a:spcPct val="90000"/>
              </a:lnSpc>
              <a:buFont typeface="Wingdings 2" pitchFamily="2" charset="2"/>
              <a:buNone/>
            </a:pPr>
            <a:r>
              <a:rPr lang="en-US" altLang="en-US" sz="8000" dirty="0">
                <a:solidFill>
                  <a:schemeClr val="tx1"/>
                </a:solidFill>
                <a:ea typeface="ＭＳ Ｐゴシック" panose="020B0600070205080204" pitchFamily="34" charset="-128"/>
              </a:rPr>
              <a:t>     Please – no commercial use of this program </a:t>
            </a:r>
          </a:p>
          <a:p>
            <a:pPr eaLnBrk="1" hangingPunct="1">
              <a:buFont typeface="Wingdings 2" pitchFamily="2" charset="2"/>
              <a:buNone/>
            </a:pPr>
            <a:endParaRPr lang="en-US" altLang="en-US" sz="9600" dirty="0">
              <a:ea typeface="ＭＳ Ｐゴシック" panose="020B0600070205080204" pitchFamily="34" charset="-128"/>
            </a:endParaRPr>
          </a:p>
          <a:p>
            <a:pPr eaLnBrk="1" hangingPunct="1">
              <a:buFont typeface="Wingdings 2" pitchFamily="2" charset="2"/>
              <a:buNone/>
            </a:pPr>
            <a:endParaRPr lang="en-US" altLang="en-US" dirty="0">
              <a:ea typeface="ＭＳ Ｐゴシック" panose="020B0600070205080204" pitchFamily="34" charset="-128"/>
            </a:endParaRPr>
          </a:p>
          <a:p>
            <a:pPr eaLnBrk="1" hangingPunct="1">
              <a:buFont typeface="Wingdings 2" pitchFamily="2" charset="2"/>
              <a:buNone/>
            </a:pPr>
            <a:endParaRPr lang="en-US" altLang="en-US" dirty="0">
              <a:ea typeface="ＭＳ Ｐゴシック" panose="020B0600070205080204" pitchFamily="34" charset="-128"/>
            </a:endParaRPr>
          </a:p>
          <a:p>
            <a:pPr eaLnBrk="1" hangingPunct="1">
              <a:buFont typeface="Wingdings 2" pitchFamily="2" charset="2"/>
              <a:buNone/>
            </a:pPr>
            <a:endParaRPr lang="en-US" altLang="en-US" dirty="0">
              <a:ea typeface="ＭＳ Ｐゴシック" panose="020B0600070205080204" pitchFamily="34" charset="-128"/>
            </a:endParaRPr>
          </a:p>
          <a:p>
            <a:pPr eaLnBrk="1" hangingPunct="1">
              <a:buFont typeface="Wingdings 2" pitchFamily="2" charset="2"/>
              <a:buNone/>
            </a:pPr>
            <a:r>
              <a:rPr lang="en-US" altLang="en-US" dirty="0">
                <a:ea typeface="ＭＳ Ｐゴシック" panose="020B0600070205080204" pitchFamily="34" charset="-128"/>
              </a:rPr>
              <a:t>      </a:t>
            </a:r>
          </a:p>
        </p:txBody>
      </p:sp>
      <p:sp>
        <p:nvSpPr>
          <p:cNvPr id="23556" name="Text Box 4">
            <a:extLst>
              <a:ext uri="{FF2B5EF4-FFF2-40B4-BE49-F238E27FC236}">
                <a16:creationId xmlns:a16="http://schemas.microsoft.com/office/drawing/2014/main" id="{12D92E66-9D55-814E-AC64-89E671AD57E8}"/>
              </a:ext>
            </a:extLst>
          </p:cNvPr>
          <p:cNvSpPr txBox="1">
            <a:spLocks noChangeArrowheads="1"/>
          </p:cNvSpPr>
          <p:nvPr/>
        </p:nvSpPr>
        <p:spPr bwMode="auto">
          <a:xfrm>
            <a:off x="2305050" y="3124200"/>
            <a:ext cx="5848350" cy="1744662"/>
          </a:xfrm>
          <a:prstGeom prst="rect">
            <a:avLst/>
          </a:prstGeom>
          <a:noFill/>
          <a:ln w="9525">
            <a:no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120000"/>
              </a:lnSpc>
            </a:pPr>
            <a:r>
              <a:rPr lang="en-US" altLang="en-US" sz="1800" dirty="0">
                <a:latin typeface="Candara" panose="020E0502030303020204" pitchFamily="34" charset="0"/>
              </a:rPr>
              <a:t>     </a:t>
            </a:r>
            <a:r>
              <a:rPr lang="en-US" altLang="en-US" sz="1800" dirty="0">
                <a:solidFill>
                  <a:srgbClr val="404040"/>
                </a:solidFill>
                <a:latin typeface="Candara" panose="020E0502030303020204" pitchFamily="34" charset="0"/>
              </a:rPr>
              <a:t> </a:t>
            </a:r>
            <a:r>
              <a:rPr lang="en-US" altLang="en-US" sz="1800" dirty="0">
                <a:latin typeface="Candara" panose="020E0502030303020204" pitchFamily="34" charset="0"/>
              </a:rPr>
              <a:t>Steve McCulloch</a:t>
            </a:r>
          </a:p>
          <a:p>
            <a:pPr defTabSz="914400" eaLnBrk="1" hangingPunct="1">
              <a:lnSpc>
                <a:spcPct val="120000"/>
              </a:lnSpc>
            </a:pPr>
            <a:r>
              <a:rPr lang="en-US" altLang="en-US" sz="1800" dirty="0">
                <a:latin typeface="Candara" panose="020E0502030303020204" pitchFamily="34" charset="0"/>
              </a:rPr>
              <a:t>      Olympia Rose Society</a:t>
            </a:r>
          </a:p>
          <a:p>
            <a:pPr defTabSz="914400" eaLnBrk="1" hangingPunct="1">
              <a:lnSpc>
                <a:spcPct val="120000"/>
              </a:lnSpc>
            </a:pPr>
            <a:r>
              <a:rPr lang="en-US" altLang="en-US" sz="1800" dirty="0">
                <a:latin typeface="Candara" panose="020E0502030303020204" pitchFamily="34" charset="0"/>
              </a:rPr>
              <a:t>      Owner, Mountain Shadow Nursery</a:t>
            </a:r>
          </a:p>
          <a:p>
            <a:pPr defTabSz="914400" eaLnBrk="1" hangingPunct="1">
              <a:lnSpc>
                <a:spcPct val="120000"/>
              </a:lnSpc>
            </a:pPr>
            <a:r>
              <a:rPr lang="en-US" altLang="en-US" sz="1800" dirty="0">
                <a:latin typeface="Candara" panose="020E0502030303020204" pitchFamily="34" charset="0"/>
              </a:rPr>
              <a:t>      Past President, International Plant Propagator’s Society</a:t>
            </a:r>
          </a:p>
          <a:p>
            <a:pPr defTabSz="914400" eaLnBrk="1" hangingPunct="1">
              <a:lnSpc>
                <a:spcPct val="120000"/>
              </a:lnSpc>
            </a:pPr>
            <a:r>
              <a:rPr lang="en-US" altLang="en-US" sz="1800" dirty="0">
                <a:latin typeface="Candara" panose="020E0502030303020204" pitchFamily="34" charset="0"/>
              </a:rPr>
              <a:t>      Consultant – Rose Hybridizers Association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D3050-8F70-4044-A126-89B9BB949919}"/>
              </a:ext>
            </a:extLst>
          </p:cNvPr>
          <p:cNvSpPr>
            <a:spLocks noGrp="1"/>
          </p:cNvSpPr>
          <p:nvPr>
            <p:ph type="title"/>
          </p:nvPr>
        </p:nvSpPr>
        <p:spPr>
          <a:xfrm>
            <a:off x="1905000" y="685800"/>
            <a:ext cx="6589199" cy="1280890"/>
          </a:xfrm>
        </p:spPr>
        <p:txBody>
          <a:bodyPr>
            <a:normAutofit/>
          </a:bodyPr>
          <a:lstStyle/>
          <a:p>
            <a:r>
              <a:rPr lang="en-US" sz="3200" b="1" dirty="0"/>
              <a:t>To Propagate</a:t>
            </a:r>
          </a:p>
        </p:txBody>
      </p:sp>
      <p:sp>
        <p:nvSpPr>
          <p:cNvPr id="3" name="Content Placeholder 2">
            <a:extLst>
              <a:ext uri="{FF2B5EF4-FFF2-40B4-BE49-F238E27FC236}">
                <a16:creationId xmlns:a16="http://schemas.microsoft.com/office/drawing/2014/main" id="{209C19BD-5103-F445-9FDA-3CB5DA89BE90}"/>
              </a:ext>
            </a:extLst>
          </p:cNvPr>
          <p:cNvSpPr>
            <a:spLocks noGrp="1"/>
          </p:cNvSpPr>
          <p:nvPr>
            <p:ph idx="1"/>
          </p:nvPr>
        </p:nvSpPr>
        <p:spPr/>
        <p:txBody>
          <a:bodyPr/>
          <a:lstStyle/>
          <a:p>
            <a:pPr marL="0" indent="0">
              <a:buNone/>
            </a:pPr>
            <a:r>
              <a:rPr lang="en-US" sz="4000" dirty="0">
                <a:solidFill>
                  <a:schemeClr val="tx1">
                    <a:lumMod val="85000"/>
                    <a:lumOff val="15000"/>
                  </a:schemeClr>
                </a:solidFill>
                <a:latin typeface="+mn-lt"/>
                <a:ea typeface="ＭＳ Ｐゴシック" pitchFamily="-110" charset="-128"/>
                <a:cs typeface="ＭＳ Ｐゴシック" pitchFamily="-110" charset="-128"/>
              </a:rPr>
              <a:t>The definition of propagation is to create a new plant that is </a:t>
            </a:r>
            <a:r>
              <a:rPr lang="en-US" sz="4000" u="sng" dirty="0">
                <a:solidFill>
                  <a:schemeClr val="tx1">
                    <a:lumMod val="85000"/>
                    <a:lumOff val="15000"/>
                  </a:schemeClr>
                </a:solidFill>
                <a:latin typeface="+mn-lt"/>
                <a:ea typeface="ＭＳ Ｐゴシック" pitchFamily="-110" charset="-128"/>
                <a:cs typeface="ＭＳ Ｐゴシック" pitchFamily="-110" charset="-128"/>
              </a:rPr>
              <a:t>identical</a:t>
            </a:r>
            <a:r>
              <a:rPr lang="en-US" sz="4000" dirty="0">
                <a:solidFill>
                  <a:schemeClr val="tx1">
                    <a:lumMod val="85000"/>
                    <a:lumOff val="15000"/>
                  </a:schemeClr>
                </a:solidFill>
                <a:latin typeface="+mn-lt"/>
                <a:ea typeface="ＭＳ Ｐゴシック" pitchFamily="-110" charset="-128"/>
                <a:cs typeface="ＭＳ Ｐゴシック" pitchFamily="-110" charset="-128"/>
              </a:rPr>
              <a:t> to the original plant.</a:t>
            </a:r>
          </a:p>
          <a:p>
            <a:endParaRPr lang="en-US" dirty="0"/>
          </a:p>
        </p:txBody>
      </p:sp>
    </p:spTree>
    <p:extLst>
      <p:ext uri="{BB962C8B-B14F-4D97-AF65-F5344CB8AC3E}">
        <p14:creationId xmlns:p14="http://schemas.microsoft.com/office/powerpoint/2010/main" val="1096230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E61E44A-D86E-4043-AE02-715AE6C95EBF}"/>
              </a:ext>
            </a:extLst>
          </p:cNvPr>
          <p:cNvSpPr>
            <a:spLocks noGrp="1"/>
          </p:cNvSpPr>
          <p:nvPr>
            <p:ph type="title"/>
          </p:nvPr>
        </p:nvSpPr>
        <p:spPr>
          <a:xfrm>
            <a:off x="1719261" y="685800"/>
            <a:ext cx="7272339" cy="1339009"/>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U.S. Plant Patent Act</a:t>
            </a:r>
          </a:p>
        </p:txBody>
      </p:sp>
      <p:sp>
        <p:nvSpPr>
          <p:cNvPr id="2" name="Rectangle 3">
            <a:extLst>
              <a:ext uri="{FF2B5EF4-FFF2-40B4-BE49-F238E27FC236}">
                <a16:creationId xmlns:a16="http://schemas.microsoft.com/office/drawing/2014/main" id="{356F49CD-657F-C14D-BC4D-3033A2CD5178}"/>
              </a:ext>
            </a:extLst>
          </p:cNvPr>
          <p:cNvSpPr>
            <a:spLocks noGrp="1"/>
          </p:cNvSpPr>
          <p:nvPr>
            <p:ph idx="1"/>
          </p:nvPr>
        </p:nvSpPr>
        <p:spPr>
          <a:xfrm>
            <a:off x="1546225" y="1752600"/>
            <a:ext cx="6835775" cy="4324350"/>
          </a:xfrm>
        </p:spPr>
        <p:txBody>
          <a:bodyPr/>
          <a:lstStyle/>
          <a:p>
            <a:pPr eaLnBrk="1" hangingPunct="1">
              <a:buFont typeface="Wingdings 2" pitchFamily="2" charset="2"/>
              <a:buNone/>
            </a:pPr>
            <a:r>
              <a:rPr lang="en-US" altLang="en-US" sz="3200" dirty="0">
                <a:ea typeface="ＭＳ Ｐゴシック" panose="020B0600070205080204" pitchFamily="34" charset="-128"/>
              </a:rPr>
              <a:t>   </a:t>
            </a:r>
            <a:r>
              <a:rPr lang="en-US" altLang="en-US" sz="2800" dirty="0">
                <a:solidFill>
                  <a:schemeClr val="tx1"/>
                </a:solidFill>
                <a:ea typeface="ＭＳ Ｐゴシック" panose="020B0600070205080204" pitchFamily="34" charset="-128"/>
              </a:rPr>
              <a:t>Under the law, the grant of a patent includes the </a:t>
            </a:r>
            <a:r>
              <a:rPr lang="ja-JP" altLang="en-US" sz="2800">
                <a:solidFill>
                  <a:schemeClr val="tx1"/>
                </a:solidFill>
                <a:ea typeface="ＭＳ Ｐゴシック" panose="020B0600070205080204" pitchFamily="34" charset="-128"/>
              </a:rPr>
              <a:t>“</a:t>
            </a:r>
            <a:r>
              <a:rPr lang="en-US" altLang="ja-JP" sz="2800" dirty="0">
                <a:solidFill>
                  <a:schemeClr val="tx1"/>
                </a:solidFill>
                <a:ea typeface="ＭＳ Ｐゴシック" panose="020B0600070205080204" pitchFamily="34" charset="-128"/>
              </a:rPr>
              <a:t>right to exclude others from </a:t>
            </a:r>
            <a:r>
              <a:rPr lang="en-US" altLang="ja-JP" sz="2800" u="sng" dirty="0">
                <a:solidFill>
                  <a:schemeClr val="tx1"/>
                </a:solidFill>
                <a:ea typeface="ＭＳ Ｐゴシック" panose="020B0600070205080204" pitchFamily="34" charset="-128"/>
              </a:rPr>
              <a:t>asexually </a:t>
            </a:r>
            <a:r>
              <a:rPr lang="en-US" altLang="ja-JP" sz="2800" dirty="0">
                <a:solidFill>
                  <a:schemeClr val="tx1"/>
                </a:solidFill>
                <a:ea typeface="ＭＳ Ｐゴシック" panose="020B0600070205080204" pitchFamily="34" charset="-128"/>
              </a:rPr>
              <a:t>reproducing the plant or selling or using the plant so reproduced.</a:t>
            </a:r>
            <a:r>
              <a:rPr lang="ja-JP" altLang="en-US" sz="2800">
                <a:solidFill>
                  <a:schemeClr val="tx1"/>
                </a:solidFill>
                <a:ea typeface="ＭＳ Ｐゴシック" panose="020B0600070205080204" pitchFamily="34" charset="-128"/>
              </a:rPr>
              <a:t>”</a:t>
            </a:r>
            <a:r>
              <a:rPr lang="en-US" altLang="ja-JP" sz="2800" dirty="0">
                <a:solidFill>
                  <a:schemeClr val="tx1"/>
                </a:solidFill>
                <a:ea typeface="ＭＳ Ｐゴシック" panose="020B0600070205080204" pitchFamily="34" charset="-128"/>
              </a:rPr>
              <a:t>  Infringement of the patent includes the propagation or sale of a single patented rose, whether for sale or private use without permission.</a:t>
            </a:r>
          </a:p>
          <a:p>
            <a:pPr eaLnBrk="1" hangingPunct="1"/>
            <a:endParaRPr lang="en-US" altLang="en-US" dirty="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CF046E0-C14A-754E-BB03-7701A3C936A4}"/>
              </a:ext>
            </a:extLst>
          </p:cNvPr>
          <p:cNvSpPr>
            <a:spLocks noGrp="1"/>
          </p:cNvSpPr>
          <p:nvPr>
            <p:ph type="title"/>
          </p:nvPr>
        </p:nvSpPr>
        <p:spPr>
          <a:xfrm>
            <a:off x="1676400" y="624110"/>
            <a:ext cx="6589199" cy="128089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Propagation</a:t>
            </a:r>
          </a:p>
        </p:txBody>
      </p:sp>
      <p:sp>
        <p:nvSpPr>
          <p:cNvPr id="2" name="Rectangle 3">
            <a:extLst>
              <a:ext uri="{FF2B5EF4-FFF2-40B4-BE49-F238E27FC236}">
                <a16:creationId xmlns:a16="http://schemas.microsoft.com/office/drawing/2014/main" id="{8997CF99-C16C-7C41-B5B5-DC0EFD3DAA8B}"/>
              </a:ext>
            </a:extLst>
          </p:cNvPr>
          <p:cNvSpPr>
            <a:spLocks noGrp="1"/>
          </p:cNvSpPr>
          <p:nvPr>
            <p:ph idx="1"/>
          </p:nvPr>
        </p:nvSpPr>
        <p:spPr>
          <a:xfrm>
            <a:off x="1905000" y="1920875"/>
            <a:ext cx="6172200" cy="4708525"/>
          </a:xfrm>
        </p:spPr>
        <p:txBody>
          <a:bodyPr/>
          <a:lstStyle/>
          <a:p>
            <a:pPr eaLnBrk="1" hangingPunct="1">
              <a:lnSpc>
                <a:spcPct val="110000"/>
              </a:lnSpc>
            </a:pPr>
            <a:r>
              <a:rPr lang="en-US" altLang="en-US" sz="3600" dirty="0">
                <a:ea typeface="ＭＳ Ｐゴシック" panose="020B0600070205080204" pitchFamily="34" charset="-128"/>
              </a:rPr>
              <a:t> </a:t>
            </a:r>
            <a:r>
              <a:rPr lang="en-US" altLang="en-US" sz="3200" dirty="0">
                <a:solidFill>
                  <a:schemeClr val="tx1"/>
                </a:solidFill>
                <a:ea typeface="ＭＳ Ｐゴシック" panose="020B0600070205080204" pitchFamily="34" charset="-128"/>
              </a:rPr>
              <a:t>The multiplication or reproduction of a kind or species</a:t>
            </a:r>
          </a:p>
          <a:p>
            <a:pPr eaLnBrk="1" hangingPunct="1">
              <a:lnSpc>
                <a:spcPct val="110000"/>
              </a:lnSpc>
              <a:buFont typeface="Wingdings 2" pitchFamily="2" charset="2"/>
              <a:buNone/>
            </a:pPr>
            <a:r>
              <a:rPr lang="en-US" altLang="en-US" sz="3200" dirty="0">
                <a:solidFill>
                  <a:schemeClr val="tx1"/>
                </a:solidFill>
                <a:ea typeface="ＭＳ Ｐゴシック" panose="020B0600070205080204" pitchFamily="34" charset="-128"/>
              </a:rPr>
              <a:t>		       Via</a:t>
            </a:r>
          </a:p>
          <a:p>
            <a:pPr eaLnBrk="1" hangingPunct="1">
              <a:lnSpc>
                <a:spcPct val="110000"/>
              </a:lnSpc>
            </a:pPr>
            <a:r>
              <a:rPr lang="en-US" altLang="en-US" sz="3200" dirty="0">
                <a:solidFill>
                  <a:schemeClr val="tx1"/>
                </a:solidFill>
                <a:ea typeface="ＭＳ Ｐゴシック" panose="020B0600070205080204" pitchFamily="34" charset="-128"/>
              </a:rPr>
              <a:t> Sexual methods</a:t>
            </a:r>
          </a:p>
          <a:p>
            <a:pPr eaLnBrk="1" hangingPunct="1">
              <a:lnSpc>
                <a:spcPct val="110000"/>
              </a:lnSpc>
            </a:pPr>
            <a:r>
              <a:rPr lang="en-US" altLang="en-US" sz="3200" dirty="0">
                <a:solidFill>
                  <a:schemeClr val="tx1"/>
                </a:solidFill>
                <a:ea typeface="ＭＳ Ｐゴシック" panose="020B0600070205080204" pitchFamily="34" charset="-128"/>
              </a:rPr>
              <a:t> Asexual methods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345890A-1E6A-8F4B-82E9-2D5EB0F9F71C}"/>
              </a:ext>
            </a:extLst>
          </p:cNvPr>
          <p:cNvSpPr>
            <a:spLocks noGrp="1"/>
          </p:cNvSpPr>
          <p:nvPr>
            <p:ph type="title"/>
          </p:nvPr>
        </p:nvSpPr>
        <p:spPr>
          <a:xfrm>
            <a:off x="2025609" y="645991"/>
            <a:ext cx="4756191" cy="801809"/>
          </a:xfrm>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Sexual Propagation</a:t>
            </a:r>
          </a:p>
        </p:txBody>
      </p:sp>
      <p:sp>
        <p:nvSpPr>
          <p:cNvPr id="18434" name="Rectangle 3">
            <a:extLst>
              <a:ext uri="{FF2B5EF4-FFF2-40B4-BE49-F238E27FC236}">
                <a16:creationId xmlns:a16="http://schemas.microsoft.com/office/drawing/2014/main" id="{3EC99694-1CEA-8D49-B4AD-F47FEC56D8F5}"/>
              </a:ext>
            </a:extLst>
          </p:cNvPr>
          <p:cNvSpPr>
            <a:spLocks noGrp="1"/>
          </p:cNvSpPr>
          <p:nvPr>
            <p:ph idx="1"/>
          </p:nvPr>
        </p:nvSpPr>
        <p:spPr>
          <a:xfrm>
            <a:off x="1755494" y="1674748"/>
            <a:ext cx="6626506" cy="5030852"/>
          </a:xfrm>
        </p:spPr>
        <p:txBody>
          <a:bodyPr>
            <a:normAutofit fontScale="70000" lnSpcReduction="20000"/>
          </a:bodyPr>
          <a:lstStyle/>
          <a:p>
            <a:pPr eaLnBrk="1" hangingPunct="1">
              <a:lnSpc>
                <a:spcPct val="150000"/>
              </a:lnSpc>
            </a:pPr>
            <a:r>
              <a:rPr lang="en-US" altLang="en-US" sz="3200" dirty="0">
                <a:ea typeface="ＭＳ Ｐゴシック" panose="020B0600070205080204" pitchFamily="34" charset="-128"/>
              </a:rPr>
              <a:t> </a:t>
            </a:r>
            <a:r>
              <a:rPr lang="en-US" altLang="en-US" sz="3600" dirty="0">
                <a:solidFill>
                  <a:schemeClr val="tx1"/>
                </a:solidFill>
                <a:ea typeface="ＭＳ Ｐゴシック" panose="020B0600070205080204" pitchFamily="34" charset="-128"/>
              </a:rPr>
              <a:t>From seeds</a:t>
            </a:r>
          </a:p>
          <a:p>
            <a:pPr eaLnBrk="1" hangingPunct="1">
              <a:lnSpc>
                <a:spcPct val="150000"/>
              </a:lnSpc>
            </a:pPr>
            <a:r>
              <a:rPr lang="en-US" altLang="en-US" sz="3600" dirty="0">
                <a:solidFill>
                  <a:schemeClr val="tx1"/>
                </a:solidFill>
                <a:ea typeface="ＭＳ Ｐゴシック" panose="020B0600070205080204" pitchFamily="34" charset="-128"/>
              </a:rPr>
              <a:t> Transfer of pollen from the anther of one rose to the stigma of another – this is the hybridization process</a:t>
            </a:r>
          </a:p>
          <a:p>
            <a:pPr lvl="1" eaLnBrk="1" hangingPunct="1">
              <a:lnSpc>
                <a:spcPct val="150000"/>
              </a:lnSpc>
            </a:pPr>
            <a:r>
              <a:rPr lang="en-US" altLang="en-US" sz="3600" dirty="0">
                <a:solidFill>
                  <a:schemeClr val="tx1"/>
                </a:solidFill>
                <a:ea typeface="ＭＳ Ｐゴシック" panose="020B0600070205080204" pitchFamily="34" charset="-128"/>
              </a:rPr>
              <a:t> Fertilization occurs and seeds are produced </a:t>
            </a:r>
          </a:p>
          <a:p>
            <a:pPr lvl="1" eaLnBrk="1" hangingPunct="1">
              <a:lnSpc>
                <a:spcPct val="150000"/>
              </a:lnSpc>
            </a:pPr>
            <a:r>
              <a:rPr lang="en-US" altLang="en-US" sz="3600" dirty="0">
                <a:solidFill>
                  <a:schemeClr val="tx1"/>
                </a:solidFill>
                <a:ea typeface="ＭＳ Ｐゴシック" panose="020B0600070205080204" pitchFamily="34" charset="-128"/>
              </a:rPr>
              <a:t>Every seed will produce a </a:t>
            </a:r>
            <a:r>
              <a:rPr lang="en-US" altLang="en-US" sz="3600" u="sng" dirty="0">
                <a:solidFill>
                  <a:schemeClr val="tx1"/>
                </a:solidFill>
                <a:ea typeface="ＭＳ Ｐゴシック" panose="020B0600070205080204" pitchFamily="34" charset="-128"/>
              </a:rPr>
              <a:t>unique</a:t>
            </a:r>
            <a:r>
              <a:rPr lang="en-US" altLang="en-US" sz="3600" dirty="0">
                <a:solidFill>
                  <a:schemeClr val="tx1"/>
                </a:solidFill>
                <a:ea typeface="ＭＳ Ｐゴシック" panose="020B0600070205080204" pitchFamily="34" charset="-128"/>
              </a:rPr>
              <a:t> plant!</a:t>
            </a:r>
          </a:p>
          <a:p>
            <a:pPr eaLnBrk="1" hangingPunct="1">
              <a:lnSpc>
                <a:spcPct val="115000"/>
              </a:lnSpc>
              <a:buFont typeface="Wingdings 2" pitchFamily="2" charset="2"/>
              <a:buNone/>
            </a:pPr>
            <a:r>
              <a:rPr lang="en-US" altLang="en-US" sz="3100" dirty="0">
                <a:ea typeface="ＭＳ Ｐゴシック" panose="020B0600070205080204" pitchFamily="34" charset="-128"/>
              </a:rPr>
              <a:t>	</a:t>
            </a:r>
          </a:p>
        </p:txBody>
      </p:sp>
    </p:spTree>
    <p:extLst>
      <p:ext uri="{BB962C8B-B14F-4D97-AF65-F5344CB8AC3E}">
        <p14:creationId xmlns:p14="http://schemas.microsoft.com/office/powerpoint/2010/main" val="1481349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randombar(horizontal)">
                                      <p:cBhvr>
                                        <p:cTn id="7" dur="10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randombar(horizontal)">
                                      <p:cBhvr>
                                        <p:cTn id="12" dur="1000"/>
                                        <p:tgtEl>
                                          <p:spTgt spid="184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randombar(horizontal)">
                                      <p:cBhvr>
                                        <p:cTn id="17" dur="1000"/>
                                        <p:tgtEl>
                                          <p:spTgt spid="184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randombar(horizontal)">
                                      <p:cBhvr>
                                        <p:cTn id="22" dur="1000"/>
                                        <p:tgtEl>
                                          <p:spTgt spid="184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950E758-0CF8-A744-90FC-8641B4C76792}"/>
              </a:ext>
            </a:extLst>
          </p:cNvPr>
          <p:cNvSpPr>
            <a:spLocks noGrp="1"/>
          </p:cNvSpPr>
          <p:nvPr>
            <p:ph type="title"/>
          </p:nvPr>
        </p:nvSpPr>
        <p:spPr>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Asexual Reproduction</a:t>
            </a:r>
          </a:p>
        </p:txBody>
      </p:sp>
      <p:sp>
        <p:nvSpPr>
          <p:cNvPr id="19458" name="Rectangle 3">
            <a:extLst>
              <a:ext uri="{FF2B5EF4-FFF2-40B4-BE49-F238E27FC236}">
                <a16:creationId xmlns:a16="http://schemas.microsoft.com/office/drawing/2014/main" id="{28EBC60A-ECF1-CC48-B92F-BFBD6529F8A8}"/>
              </a:ext>
            </a:extLst>
          </p:cNvPr>
          <p:cNvSpPr>
            <a:spLocks noGrp="1"/>
          </p:cNvSpPr>
          <p:nvPr>
            <p:ph idx="1"/>
          </p:nvPr>
        </p:nvSpPr>
        <p:spPr>
          <a:xfrm>
            <a:off x="1066800" y="1600200"/>
            <a:ext cx="7086600" cy="4708525"/>
          </a:xfrm>
        </p:spPr>
        <p:txBody>
          <a:bodyPr/>
          <a:lstStyle/>
          <a:p>
            <a:pPr eaLnBrk="1" hangingPunct="1">
              <a:lnSpc>
                <a:spcPct val="90000"/>
              </a:lnSpc>
            </a:pPr>
            <a:r>
              <a:rPr lang="en-US" altLang="en-US" sz="3200" dirty="0">
                <a:ea typeface="ＭＳ Ｐゴシック" panose="020B0600070205080204" pitchFamily="34" charset="-128"/>
              </a:rPr>
              <a:t> </a:t>
            </a:r>
            <a:r>
              <a:rPr lang="en-US" altLang="en-US" sz="2800" dirty="0">
                <a:solidFill>
                  <a:schemeClr val="tx1"/>
                </a:solidFill>
                <a:ea typeface="ＭＳ Ｐゴシック" panose="020B0600070205080204" pitchFamily="34" charset="-128"/>
              </a:rPr>
              <a:t>Uses growing plant parts </a:t>
            </a:r>
            <a:r>
              <a:rPr lang="en-US" altLang="en-US" sz="2800" u="sng" dirty="0">
                <a:solidFill>
                  <a:schemeClr val="tx1"/>
                </a:solidFill>
                <a:ea typeface="ＭＳ Ｐゴシック" panose="020B0600070205080204" pitchFamily="34" charset="-128"/>
              </a:rPr>
              <a:t>other</a:t>
            </a:r>
            <a:r>
              <a:rPr lang="en-US" altLang="en-US" sz="2800" dirty="0">
                <a:solidFill>
                  <a:schemeClr val="tx1"/>
                </a:solidFill>
                <a:ea typeface="ＭＳ Ｐゴシック" panose="020B0600070205080204" pitchFamily="34" charset="-128"/>
              </a:rPr>
              <a:t> than the seeds</a:t>
            </a:r>
          </a:p>
          <a:p>
            <a:pPr eaLnBrk="1" hangingPunct="1">
              <a:lnSpc>
                <a:spcPct val="90000"/>
              </a:lnSpc>
            </a:pPr>
            <a:r>
              <a:rPr lang="en-US" altLang="en-US" sz="2800" dirty="0">
                <a:solidFill>
                  <a:schemeClr val="tx1"/>
                </a:solidFill>
                <a:ea typeface="ＭＳ Ｐゴシック" panose="020B0600070205080204" pitchFamily="34" charset="-128"/>
              </a:rPr>
              <a:t> Types of asexual reproduction</a:t>
            </a:r>
          </a:p>
          <a:p>
            <a:pPr lvl="2" eaLnBrk="1" hangingPunct="1">
              <a:lnSpc>
                <a:spcPct val="90000"/>
              </a:lnSpc>
            </a:pPr>
            <a:r>
              <a:rPr lang="en-US" altLang="en-US" sz="2800" dirty="0">
                <a:solidFill>
                  <a:schemeClr val="tx1"/>
                </a:solidFill>
                <a:ea typeface="ＭＳ Ｐゴシック" panose="020B0600070205080204" pitchFamily="34" charset="-128"/>
              </a:rPr>
              <a:t> Cuttings</a:t>
            </a:r>
          </a:p>
          <a:p>
            <a:pPr lvl="2" eaLnBrk="1" hangingPunct="1">
              <a:lnSpc>
                <a:spcPct val="90000"/>
              </a:lnSpc>
            </a:pPr>
            <a:r>
              <a:rPr lang="en-US" altLang="en-US" sz="2800" dirty="0">
                <a:solidFill>
                  <a:schemeClr val="tx1"/>
                </a:solidFill>
                <a:ea typeface="ＭＳ Ｐゴシック" panose="020B0600070205080204" pitchFamily="34" charset="-128"/>
              </a:rPr>
              <a:t> Layering</a:t>
            </a:r>
          </a:p>
          <a:p>
            <a:pPr lvl="2" eaLnBrk="1" hangingPunct="1">
              <a:lnSpc>
                <a:spcPct val="90000"/>
              </a:lnSpc>
            </a:pPr>
            <a:r>
              <a:rPr lang="en-US" altLang="en-US" sz="2800" dirty="0">
                <a:solidFill>
                  <a:schemeClr val="tx1"/>
                </a:solidFill>
                <a:ea typeface="ＭＳ Ｐゴシック" panose="020B0600070205080204" pitchFamily="34" charset="-128"/>
              </a:rPr>
              <a:t> Division or separation</a:t>
            </a:r>
          </a:p>
          <a:p>
            <a:pPr lvl="2" eaLnBrk="1" hangingPunct="1">
              <a:lnSpc>
                <a:spcPct val="90000"/>
              </a:lnSpc>
            </a:pPr>
            <a:r>
              <a:rPr lang="en-US" altLang="en-US" sz="2800" dirty="0">
                <a:solidFill>
                  <a:schemeClr val="tx1"/>
                </a:solidFill>
                <a:ea typeface="ＭＳ Ｐゴシック" panose="020B0600070205080204" pitchFamily="34" charset="-128"/>
              </a:rPr>
              <a:t> Budding</a:t>
            </a:r>
          </a:p>
          <a:p>
            <a:pPr lvl="2" eaLnBrk="1" hangingPunct="1">
              <a:lnSpc>
                <a:spcPct val="90000"/>
              </a:lnSpc>
            </a:pPr>
            <a:r>
              <a:rPr lang="en-US" altLang="en-US" sz="2800" dirty="0">
                <a:solidFill>
                  <a:schemeClr val="tx1"/>
                </a:solidFill>
                <a:ea typeface="ＭＳ Ｐゴシック" panose="020B0600070205080204" pitchFamily="34" charset="-128"/>
              </a:rPr>
              <a:t> Grafting</a:t>
            </a:r>
          </a:p>
          <a:p>
            <a:pPr lvl="2" eaLnBrk="1" hangingPunct="1">
              <a:lnSpc>
                <a:spcPct val="90000"/>
              </a:lnSpc>
            </a:pPr>
            <a:r>
              <a:rPr lang="en-US" altLang="en-US" sz="2800" dirty="0">
                <a:solidFill>
                  <a:schemeClr val="tx1"/>
                </a:solidFill>
                <a:ea typeface="ＭＳ Ｐゴシック" panose="020B0600070205080204" pitchFamily="34" charset="-128"/>
              </a:rPr>
              <a:t> Tissue culture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 calcmode="lin" valueType="num">
                                      <p:cBhvr additive="base">
                                        <p:cTn id="7" dur="1000" fill="hold"/>
                                        <p:tgtEl>
                                          <p:spTgt spid="1945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94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 calcmode="lin" valueType="num">
                                      <p:cBhvr additive="base">
                                        <p:cTn id="13" dur="10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94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19458">
                                            <p:txEl>
                                              <p:pRg st="2" end="2"/>
                                            </p:txEl>
                                          </p:spTgt>
                                        </p:tgtEl>
                                        <p:attrNameLst>
                                          <p:attrName>style.visibility</p:attrName>
                                        </p:attrNameLst>
                                      </p:cBhvr>
                                      <p:to>
                                        <p:strVal val="visible"/>
                                      </p:to>
                                    </p:set>
                                    <p:animEffect transition="in" filter="randombar(horizontal)">
                                      <p:cBhvr>
                                        <p:cTn id="19" dur="1000"/>
                                        <p:tgtEl>
                                          <p:spTgt spid="19458">
                                            <p:txEl>
                                              <p:pRg st="2" end="2"/>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19458">
                                            <p:txEl>
                                              <p:pRg st="3" end="3"/>
                                            </p:txEl>
                                          </p:spTgt>
                                        </p:tgtEl>
                                        <p:attrNameLst>
                                          <p:attrName>style.visibility</p:attrName>
                                        </p:attrNameLst>
                                      </p:cBhvr>
                                      <p:to>
                                        <p:strVal val="visible"/>
                                      </p:to>
                                    </p:set>
                                    <p:animEffect transition="in" filter="randombar(horizontal)">
                                      <p:cBhvr>
                                        <p:cTn id="22" dur="1000"/>
                                        <p:tgtEl>
                                          <p:spTgt spid="19458">
                                            <p:txEl>
                                              <p:pRg st="3" end="3"/>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19458">
                                            <p:txEl>
                                              <p:pRg st="4" end="4"/>
                                            </p:txEl>
                                          </p:spTgt>
                                        </p:tgtEl>
                                        <p:attrNameLst>
                                          <p:attrName>style.visibility</p:attrName>
                                        </p:attrNameLst>
                                      </p:cBhvr>
                                      <p:to>
                                        <p:strVal val="visible"/>
                                      </p:to>
                                    </p:set>
                                    <p:animEffect transition="in" filter="randombar(horizontal)">
                                      <p:cBhvr>
                                        <p:cTn id="25" dur="1000"/>
                                        <p:tgtEl>
                                          <p:spTgt spid="19458">
                                            <p:txEl>
                                              <p:pRg st="4" end="4"/>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19458">
                                            <p:txEl>
                                              <p:pRg st="5" end="5"/>
                                            </p:txEl>
                                          </p:spTgt>
                                        </p:tgtEl>
                                        <p:attrNameLst>
                                          <p:attrName>style.visibility</p:attrName>
                                        </p:attrNameLst>
                                      </p:cBhvr>
                                      <p:to>
                                        <p:strVal val="visible"/>
                                      </p:to>
                                    </p:set>
                                    <p:animEffect transition="in" filter="randombar(horizontal)">
                                      <p:cBhvr>
                                        <p:cTn id="28" dur="1000"/>
                                        <p:tgtEl>
                                          <p:spTgt spid="19458">
                                            <p:txEl>
                                              <p:pRg st="5" end="5"/>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19458">
                                            <p:txEl>
                                              <p:pRg st="6" end="6"/>
                                            </p:txEl>
                                          </p:spTgt>
                                        </p:tgtEl>
                                        <p:attrNameLst>
                                          <p:attrName>style.visibility</p:attrName>
                                        </p:attrNameLst>
                                      </p:cBhvr>
                                      <p:to>
                                        <p:strVal val="visible"/>
                                      </p:to>
                                    </p:set>
                                    <p:animEffect transition="in" filter="randombar(horizontal)">
                                      <p:cBhvr>
                                        <p:cTn id="31" dur="1000"/>
                                        <p:tgtEl>
                                          <p:spTgt spid="19458">
                                            <p:txEl>
                                              <p:pRg st="6" end="6"/>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19458">
                                            <p:txEl>
                                              <p:pRg st="7" end="7"/>
                                            </p:txEl>
                                          </p:spTgt>
                                        </p:tgtEl>
                                        <p:attrNameLst>
                                          <p:attrName>style.visibility</p:attrName>
                                        </p:attrNameLst>
                                      </p:cBhvr>
                                      <p:to>
                                        <p:strVal val="visible"/>
                                      </p:to>
                                    </p:set>
                                    <p:animEffect transition="in" filter="randombar(horizontal)">
                                      <p:cBhvr>
                                        <p:cTn id="34" dur="1000"/>
                                        <p:tgtEl>
                                          <p:spTgt spid="1945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descr="Hot To Trot A.jpg">
            <a:extLst>
              <a:ext uri="{FF2B5EF4-FFF2-40B4-BE49-F238E27FC236}">
                <a16:creationId xmlns:a16="http://schemas.microsoft.com/office/drawing/2014/main" id="{B317F5DE-5EC8-1349-B4D7-DC41BACB35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533400"/>
            <a:ext cx="2336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6">
            <a:extLst>
              <a:ext uri="{FF2B5EF4-FFF2-40B4-BE49-F238E27FC236}">
                <a16:creationId xmlns:a16="http://schemas.microsoft.com/office/drawing/2014/main" id="{3017AE3A-226D-5740-91B9-B03D91A054C6}"/>
              </a:ext>
            </a:extLst>
          </p:cNvPr>
          <p:cNvSpPr txBox="1">
            <a:spLocks noChangeArrowheads="1"/>
          </p:cNvSpPr>
          <p:nvPr/>
        </p:nvSpPr>
        <p:spPr bwMode="auto">
          <a:xfrm>
            <a:off x="1256331" y="2895600"/>
            <a:ext cx="7125669"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2000" dirty="0">
                <a:solidFill>
                  <a:schemeClr val="tx1">
                    <a:lumMod val="75000"/>
                    <a:lumOff val="25000"/>
                  </a:schemeClr>
                </a:solidFill>
                <a:latin typeface="+mn-lt"/>
              </a:rPr>
              <a:t>Let’s look at how we could make more of these lovelies!</a:t>
            </a:r>
          </a:p>
        </p:txBody>
      </p:sp>
      <p:sp>
        <p:nvSpPr>
          <p:cNvPr id="29701" name="Text Box 7">
            <a:extLst>
              <a:ext uri="{FF2B5EF4-FFF2-40B4-BE49-F238E27FC236}">
                <a16:creationId xmlns:a16="http://schemas.microsoft.com/office/drawing/2014/main" id="{64E102CD-9730-864C-98ED-F56A863B24F7}"/>
              </a:ext>
            </a:extLst>
          </p:cNvPr>
          <p:cNvSpPr txBox="1">
            <a:spLocks noChangeArrowheads="1"/>
          </p:cNvSpPr>
          <p:nvPr/>
        </p:nvSpPr>
        <p:spPr bwMode="auto">
          <a:xfrm>
            <a:off x="2527300" y="2438400"/>
            <a:ext cx="1501775" cy="338138"/>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sz="1600" b="1" dirty="0">
                <a:solidFill>
                  <a:schemeClr val="tx1">
                    <a:lumMod val="75000"/>
                    <a:lumOff val="25000"/>
                  </a:schemeClr>
                </a:solidFill>
                <a:latin typeface="+mn-lt"/>
              </a:rPr>
              <a:t>Seattle Sunrise</a:t>
            </a:r>
          </a:p>
        </p:txBody>
      </p:sp>
      <p:sp>
        <p:nvSpPr>
          <p:cNvPr id="21508" name="Text Box 8">
            <a:extLst>
              <a:ext uri="{FF2B5EF4-FFF2-40B4-BE49-F238E27FC236}">
                <a16:creationId xmlns:a16="http://schemas.microsoft.com/office/drawing/2014/main" id="{676E8387-EF88-0A4C-BA59-949982C50880}"/>
              </a:ext>
            </a:extLst>
          </p:cNvPr>
          <p:cNvSpPr txBox="1">
            <a:spLocks noChangeArrowheads="1"/>
          </p:cNvSpPr>
          <p:nvPr/>
        </p:nvSpPr>
        <p:spPr bwMode="auto">
          <a:xfrm>
            <a:off x="5872163" y="2438400"/>
            <a:ext cx="13350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altLang="en-US" sz="1600" b="1" dirty="0">
                <a:solidFill>
                  <a:srgbClr val="404040"/>
                </a:solidFill>
                <a:latin typeface="Candara" panose="020E0502030303020204" pitchFamily="34" charset="0"/>
              </a:rPr>
              <a:t>Hot To Trot</a:t>
            </a:r>
            <a:endParaRPr lang="en-US" altLang="en-US" sz="800" b="1" dirty="0">
              <a:solidFill>
                <a:srgbClr val="404040"/>
              </a:solidFill>
              <a:latin typeface="Candara" panose="020E0502030303020204" pitchFamily="34" charset="0"/>
            </a:endParaRPr>
          </a:p>
        </p:txBody>
      </p:sp>
      <p:pic>
        <p:nvPicPr>
          <p:cNvPr id="21510" name="Picture 11">
            <a:extLst>
              <a:ext uri="{FF2B5EF4-FFF2-40B4-BE49-F238E27FC236}">
                <a16:creationId xmlns:a16="http://schemas.microsoft.com/office/drawing/2014/main" id="{B9479ABF-C75C-A54F-8D58-BAF273B39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500" y="533400"/>
            <a:ext cx="26543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0" descr="DSC01062.JPG">
            <a:extLst>
              <a:ext uri="{FF2B5EF4-FFF2-40B4-BE49-F238E27FC236}">
                <a16:creationId xmlns:a16="http://schemas.microsoft.com/office/drawing/2014/main" id="{1B0052BB-0C7B-1141-B458-D30F22B9FB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586163"/>
            <a:ext cx="23796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9" name="TextBox 13">
            <a:extLst>
              <a:ext uri="{FF2B5EF4-FFF2-40B4-BE49-F238E27FC236}">
                <a16:creationId xmlns:a16="http://schemas.microsoft.com/office/drawing/2014/main" id="{DD6601FB-1D7E-7A49-9647-C10D76FBDA89}"/>
              </a:ext>
            </a:extLst>
          </p:cNvPr>
          <p:cNvSpPr txBox="1">
            <a:spLocks noChangeArrowheads="1"/>
          </p:cNvSpPr>
          <p:nvPr/>
        </p:nvSpPr>
        <p:spPr bwMode="auto">
          <a:xfrm>
            <a:off x="2819400" y="5868988"/>
            <a:ext cx="617538" cy="338137"/>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b="1" dirty="0">
                <a:solidFill>
                  <a:schemeClr val="tx1">
                    <a:lumMod val="75000"/>
                    <a:lumOff val="25000"/>
                  </a:schemeClr>
                </a:solidFill>
                <a:latin typeface="+mn-lt"/>
              </a:rPr>
              <a:t>Lynn</a:t>
            </a:r>
          </a:p>
        </p:txBody>
      </p:sp>
      <p:sp>
        <p:nvSpPr>
          <p:cNvPr id="29710" name="TextBox 14">
            <a:extLst>
              <a:ext uri="{FF2B5EF4-FFF2-40B4-BE49-F238E27FC236}">
                <a16:creationId xmlns:a16="http://schemas.microsoft.com/office/drawing/2014/main" id="{6B33024B-0101-6B4E-B4FD-E83A47F9A1B5}"/>
              </a:ext>
            </a:extLst>
          </p:cNvPr>
          <p:cNvSpPr txBox="1">
            <a:spLocks noChangeArrowheads="1"/>
          </p:cNvSpPr>
          <p:nvPr/>
        </p:nvSpPr>
        <p:spPr bwMode="auto">
          <a:xfrm>
            <a:off x="5943600" y="5872163"/>
            <a:ext cx="1507144" cy="338554"/>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b="1" dirty="0">
                <a:solidFill>
                  <a:schemeClr val="tx1">
                    <a:lumMod val="75000"/>
                    <a:lumOff val="25000"/>
                  </a:schemeClr>
                </a:solidFill>
                <a:latin typeface="+mn-lt"/>
              </a:rPr>
              <a:t>Hunker Down</a:t>
            </a:r>
          </a:p>
        </p:txBody>
      </p:sp>
      <p:sp>
        <p:nvSpPr>
          <p:cNvPr id="2" name="TextBox 1">
            <a:extLst>
              <a:ext uri="{FF2B5EF4-FFF2-40B4-BE49-F238E27FC236}">
                <a16:creationId xmlns:a16="http://schemas.microsoft.com/office/drawing/2014/main" id="{E4E696E9-9A74-A64D-BFF0-8A1A95644334}"/>
              </a:ext>
            </a:extLst>
          </p:cNvPr>
          <p:cNvSpPr txBox="1"/>
          <p:nvPr/>
        </p:nvSpPr>
        <p:spPr>
          <a:xfrm>
            <a:off x="3451225" y="2254250"/>
            <a:ext cx="966788" cy="215900"/>
          </a:xfrm>
          <a:prstGeom prst="rect">
            <a:avLst/>
          </a:prstGeom>
          <a:noFill/>
        </p:spPr>
        <p:txBody>
          <a:bodyPr wrap="none">
            <a:spAutoFit/>
          </a:bodyPr>
          <a:lstStyle/>
          <a:p>
            <a:pPr>
              <a:defRPr/>
            </a:pPr>
            <a:r>
              <a:rPr lang="en-US" sz="800" dirty="0">
                <a:latin typeface="+mn-lt"/>
                <a:ea typeface="ＭＳ Ｐゴシック" charset="0"/>
                <a:cs typeface="ＭＳ Ｐゴシック" charset="0"/>
              </a:rPr>
              <a:t>Photo by Rich Baer</a:t>
            </a:r>
          </a:p>
        </p:txBody>
      </p:sp>
      <p:sp>
        <p:nvSpPr>
          <p:cNvPr id="4" name="TextBox 3">
            <a:extLst>
              <a:ext uri="{FF2B5EF4-FFF2-40B4-BE49-F238E27FC236}">
                <a16:creationId xmlns:a16="http://schemas.microsoft.com/office/drawing/2014/main" id="{F516CECD-2CCE-C645-80D4-979B7781D32D}"/>
              </a:ext>
            </a:extLst>
          </p:cNvPr>
          <p:cNvSpPr txBox="1"/>
          <p:nvPr/>
        </p:nvSpPr>
        <p:spPr>
          <a:xfrm>
            <a:off x="6397625" y="2254250"/>
            <a:ext cx="1211263" cy="215900"/>
          </a:xfrm>
          <a:prstGeom prst="rect">
            <a:avLst/>
          </a:prstGeom>
          <a:noFill/>
        </p:spPr>
        <p:txBody>
          <a:bodyPr wrap="none">
            <a:spAutoFit/>
          </a:bodyPr>
          <a:lstStyle/>
          <a:p>
            <a:pPr>
              <a:defRPr/>
            </a:pPr>
            <a:r>
              <a:rPr lang="en-US" sz="800" dirty="0">
                <a:latin typeface="+mn-lt"/>
                <a:ea typeface="ＭＳ Ｐゴシック" charset="0"/>
                <a:cs typeface="ＭＳ Ｐゴシック" charset="0"/>
              </a:rPr>
              <a:t>Photo by Corinne Brown</a:t>
            </a:r>
          </a:p>
        </p:txBody>
      </p:sp>
      <p:pic>
        <p:nvPicPr>
          <p:cNvPr id="5" name="Picture 4" descr="A close-up of a red rose&#10;&#10;Description automatically generated">
            <a:extLst>
              <a:ext uri="{FF2B5EF4-FFF2-40B4-BE49-F238E27FC236}">
                <a16:creationId xmlns:a16="http://schemas.microsoft.com/office/drawing/2014/main" id="{8F0F9C26-2DFF-924E-A3EA-10B0F406963B}"/>
              </a:ext>
            </a:extLst>
          </p:cNvPr>
          <p:cNvPicPr>
            <a:picLocks noChangeAspect="1"/>
          </p:cNvPicPr>
          <p:nvPr/>
        </p:nvPicPr>
        <p:blipFill>
          <a:blip r:embed="rId5"/>
          <a:stretch>
            <a:fillRect/>
          </a:stretch>
        </p:blipFill>
        <p:spPr>
          <a:xfrm>
            <a:off x="4953000" y="3581400"/>
            <a:ext cx="2819400" cy="2286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1C8E1871-E257-6E44-AA57-54971830590F}"/>
              </a:ext>
            </a:extLst>
          </p:cNvPr>
          <p:cNvSpPr>
            <a:spLocks noGrp="1"/>
          </p:cNvSpPr>
          <p:nvPr>
            <p:ph type="title"/>
          </p:nvPr>
        </p:nvSpPr>
        <p:spPr>
          <a:xfrm>
            <a:off x="1905000" y="685800"/>
            <a:ext cx="4539682" cy="1280890"/>
          </a:xfrm>
        </p:spPr>
        <p:txBody>
          <a:bodyPr>
            <a:normAutofit/>
          </a:bodyPr>
          <a:lstStyle/>
          <a:p>
            <a:r>
              <a:rPr lang="en-US" altLang="en-US" sz="3200" b="1" dirty="0">
                <a:solidFill>
                  <a:schemeClr val="tx1">
                    <a:lumMod val="75000"/>
                    <a:lumOff val="25000"/>
                  </a:schemeClr>
                </a:solidFill>
                <a:ea typeface="ＭＳ Ｐゴシック" panose="020B0600070205080204" pitchFamily="34" charset="-128"/>
              </a:rPr>
              <a:t>Cuttings - Defined</a:t>
            </a:r>
          </a:p>
        </p:txBody>
      </p:sp>
      <p:sp>
        <p:nvSpPr>
          <p:cNvPr id="27650" name="Content Placeholder 2">
            <a:extLst>
              <a:ext uri="{FF2B5EF4-FFF2-40B4-BE49-F238E27FC236}">
                <a16:creationId xmlns:a16="http://schemas.microsoft.com/office/drawing/2014/main" id="{048DF884-203C-294D-B23E-316129289FED}"/>
              </a:ext>
            </a:extLst>
          </p:cNvPr>
          <p:cNvSpPr>
            <a:spLocks noGrp="1"/>
          </p:cNvSpPr>
          <p:nvPr>
            <p:ph idx="1"/>
          </p:nvPr>
        </p:nvSpPr>
        <p:spPr>
          <a:xfrm>
            <a:off x="1776245" y="1695450"/>
            <a:ext cx="6442841" cy="3651250"/>
          </a:xfrm>
        </p:spPr>
        <p:txBody>
          <a:bodyPr>
            <a:normAutofit/>
          </a:bodyPr>
          <a:lstStyle/>
          <a:p>
            <a:pPr eaLnBrk="1" hangingPunct="1"/>
            <a:r>
              <a:rPr lang="en-US" altLang="en-US" sz="2400" dirty="0">
                <a:solidFill>
                  <a:schemeClr val="tx1"/>
                </a:solidFill>
                <a:ea typeface="ＭＳ Ｐゴシック" panose="020B0600070205080204" pitchFamily="34" charset="-128"/>
              </a:rPr>
              <a:t>Any detached plant part which, when grown under favorable conditions, will produce a new plant </a:t>
            </a:r>
            <a:r>
              <a:rPr lang="en-US" altLang="en-US" sz="2400" u="sng" dirty="0">
                <a:solidFill>
                  <a:schemeClr val="tx1"/>
                </a:solidFill>
                <a:ea typeface="ＭＳ Ｐゴシック" panose="020B0600070205080204" pitchFamily="34" charset="-128"/>
              </a:rPr>
              <a:t>identical</a:t>
            </a:r>
            <a:r>
              <a:rPr lang="en-US" altLang="en-US" sz="2400" dirty="0">
                <a:solidFill>
                  <a:schemeClr val="tx1"/>
                </a:solidFill>
                <a:ea typeface="ＭＳ Ｐゴシック" panose="020B0600070205080204" pitchFamily="34" charset="-128"/>
              </a:rPr>
              <a:t> to the parent plant</a:t>
            </a:r>
          </a:p>
          <a:p>
            <a:pPr eaLnBrk="1" hangingPunct="1"/>
            <a:r>
              <a:rPr lang="en-US" altLang="en-US" sz="2400" dirty="0">
                <a:solidFill>
                  <a:schemeClr val="tx1"/>
                </a:solidFill>
                <a:ea typeface="ＭＳ Ｐゴシック" panose="020B0600070205080204" pitchFamily="34" charset="-128"/>
              </a:rPr>
              <a:t>Types of cuttings</a:t>
            </a:r>
          </a:p>
          <a:p>
            <a:pPr eaLnBrk="1" hangingPunct="1">
              <a:buFontTx/>
              <a:buNone/>
            </a:pPr>
            <a:r>
              <a:rPr lang="en-US" altLang="en-US" sz="2400" dirty="0">
                <a:solidFill>
                  <a:schemeClr val="tx1"/>
                </a:solidFill>
                <a:ea typeface="ＭＳ Ｐゴシック" panose="020B0600070205080204" pitchFamily="34" charset="-128"/>
              </a:rPr>
              <a:t>		   Root</a:t>
            </a:r>
          </a:p>
          <a:p>
            <a:pPr eaLnBrk="1" hangingPunct="1">
              <a:buFontTx/>
              <a:buNone/>
            </a:pPr>
            <a:r>
              <a:rPr lang="en-US" altLang="en-US" sz="2400" dirty="0">
                <a:solidFill>
                  <a:schemeClr val="tx1"/>
                </a:solidFill>
                <a:ea typeface="ＭＳ Ｐゴシック" panose="020B0600070205080204" pitchFamily="34" charset="-128"/>
              </a:rPr>
              <a:t>		   Leaf</a:t>
            </a:r>
          </a:p>
          <a:p>
            <a:pPr eaLnBrk="1" hangingPunct="1">
              <a:buFontTx/>
              <a:buNone/>
            </a:pPr>
            <a:r>
              <a:rPr lang="en-US" altLang="en-US" sz="2400" dirty="0">
                <a:solidFill>
                  <a:schemeClr val="tx1"/>
                </a:solidFill>
                <a:ea typeface="ＭＳ Ｐゴシック" panose="020B0600070205080204" pitchFamily="34" charset="-128"/>
              </a:rPr>
              <a:t>		   Stem</a:t>
            </a:r>
          </a:p>
          <a:p>
            <a:endParaRPr lang="en-US" altLang="en-US" dirty="0">
              <a:ea typeface="ＭＳ Ｐゴシック" panose="020B0600070205080204" pitchFamily="34" charset="-128"/>
            </a:endParaRPr>
          </a:p>
        </p:txBody>
      </p:sp>
      <p:sp>
        <p:nvSpPr>
          <p:cNvPr id="2" name="TextBox 1">
            <a:extLst>
              <a:ext uri="{FF2B5EF4-FFF2-40B4-BE49-F238E27FC236}">
                <a16:creationId xmlns:a16="http://schemas.microsoft.com/office/drawing/2014/main" id="{591D6CC4-75BB-5147-BE9E-8D3F32DA8A82}"/>
              </a:ext>
            </a:extLst>
          </p:cNvPr>
          <p:cNvSpPr txBox="1"/>
          <p:nvPr/>
        </p:nvSpPr>
        <p:spPr>
          <a:xfrm>
            <a:off x="2315981" y="5621039"/>
            <a:ext cx="5780750" cy="369332"/>
          </a:xfrm>
          <a:prstGeom prst="rect">
            <a:avLst/>
          </a:prstGeom>
          <a:noFill/>
        </p:spPr>
        <p:txBody>
          <a:bodyPr wrap="none">
            <a:spAutoFit/>
          </a:bodyPr>
          <a:lstStyle/>
          <a:p>
            <a:pPr>
              <a:defRPr/>
            </a:pPr>
            <a:r>
              <a:rPr lang="en-US" b="1" i="1" dirty="0">
                <a:solidFill>
                  <a:srgbClr val="FF0000"/>
                </a:solidFill>
                <a:latin typeface="+mn-lt"/>
                <a:ea typeface="ＭＳ Ｐゴシック" charset="0"/>
                <a:cs typeface="ＭＳ Ｐゴシック" charset="0"/>
              </a:rPr>
              <a:t>We will be discussing </a:t>
            </a:r>
            <a:r>
              <a:rPr lang="en-US" b="1" i="1" u="sng" dirty="0">
                <a:solidFill>
                  <a:srgbClr val="FF0000"/>
                </a:solidFill>
                <a:latin typeface="+mn-lt"/>
                <a:ea typeface="ＭＳ Ｐゴシック" charset="0"/>
                <a:cs typeface="ＭＳ Ｐゴシック" charset="0"/>
              </a:rPr>
              <a:t>stem</a:t>
            </a:r>
            <a:r>
              <a:rPr lang="en-US" b="1" i="1" dirty="0">
                <a:solidFill>
                  <a:srgbClr val="FF0000"/>
                </a:solidFill>
                <a:latin typeface="+mn-lt"/>
                <a:ea typeface="ＭＳ Ｐゴシック" charset="0"/>
                <a:cs typeface="ＭＳ Ｐゴシック" charset="0"/>
              </a:rPr>
              <a:t> cuttings in this program</a:t>
            </a:r>
          </a:p>
        </p:txBody>
      </p:sp>
    </p:spTree>
    <p:extLst>
      <p:ext uri="{BB962C8B-B14F-4D97-AF65-F5344CB8AC3E}">
        <p14:creationId xmlns:p14="http://schemas.microsoft.com/office/powerpoint/2010/main" val="1743086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strips(downLeft)">
                                      <p:cBhvr>
                                        <p:cTn id="7" dur="1000"/>
                                        <p:tgtEl>
                                          <p:spTgt spid="27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strips(downLeft)">
                                      <p:cBhvr>
                                        <p:cTn id="12" dur="1000"/>
                                        <p:tgtEl>
                                          <p:spTgt spid="27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strips(downLeft)">
                                      <p:cBhvr>
                                        <p:cTn id="17" dur="1000"/>
                                        <p:tgtEl>
                                          <p:spTgt spid="27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strips(downLeft)">
                                      <p:cBhvr>
                                        <p:cTn id="22" dur="1000"/>
                                        <p:tgtEl>
                                          <p:spTgt spid="2765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strips(downLeft)">
                                      <p:cBhvr>
                                        <p:cTn id="27" dur="1000"/>
                                        <p:tgtEl>
                                          <p:spTgt spid="2765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strips(downLeft)">
                                      <p:cBhvr>
                                        <p:cTn id="32"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8C86B-0C09-1442-85C7-E4859A610532}"/>
              </a:ext>
            </a:extLst>
          </p:cNvPr>
          <p:cNvSpPr>
            <a:spLocks noGrp="1"/>
          </p:cNvSpPr>
          <p:nvPr>
            <p:ph type="title"/>
          </p:nvPr>
        </p:nvSpPr>
        <p:spPr>
          <a:xfrm>
            <a:off x="1905000" y="762000"/>
            <a:ext cx="6589199" cy="1280890"/>
          </a:xfrm>
        </p:spPr>
        <p:txBody>
          <a:bodyPr>
            <a:normAutofit/>
          </a:bodyPr>
          <a:lstStyle/>
          <a:p>
            <a:r>
              <a:rPr lang="en-US" sz="3200" b="1" dirty="0"/>
              <a:t>Stem Cuttings</a:t>
            </a:r>
          </a:p>
        </p:txBody>
      </p:sp>
      <p:sp>
        <p:nvSpPr>
          <p:cNvPr id="3" name="Content Placeholder 2">
            <a:extLst>
              <a:ext uri="{FF2B5EF4-FFF2-40B4-BE49-F238E27FC236}">
                <a16:creationId xmlns:a16="http://schemas.microsoft.com/office/drawing/2014/main" id="{FCA248EE-2D29-6D47-AA3D-55FDEBB1AE87}"/>
              </a:ext>
            </a:extLst>
          </p:cNvPr>
          <p:cNvSpPr>
            <a:spLocks noGrp="1"/>
          </p:cNvSpPr>
          <p:nvPr>
            <p:ph idx="1"/>
          </p:nvPr>
        </p:nvSpPr>
        <p:spPr>
          <a:xfrm>
            <a:off x="1942415" y="1524000"/>
            <a:ext cx="6591985" cy="4648199"/>
          </a:xfrm>
        </p:spPr>
        <p:txBody>
          <a:bodyPr>
            <a:noAutofit/>
          </a:bodyPr>
          <a:lstStyle/>
          <a:p>
            <a:pPr>
              <a:lnSpc>
                <a:spcPct val="160000"/>
              </a:lnSpc>
            </a:pPr>
            <a:r>
              <a:rPr lang="en-US" altLang="en-US" sz="2000" dirty="0">
                <a:solidFill>
                  <a:schemeClr val="tx1"/>
                </a:solidFill>
                <a:ea typeface="ＭＳ Ｐゴシック" panose="020B0600070205080204" pitchFamily="34" charset="-128"/>
              </a:rPr>
              <a:t>One of the simplest methods of propagating new roses is to cut off pieces of the stem and plant them into a growing medium, where they will take root</a:t>
            </a:r>
          </a:p>
          <a:p>
            <a:pPr>
              <a:lnSpc>
                <a:spcPct val="160000"/>
              </a:lnSpc>
            </a:pPr>
            <a:r>
              <a:rPr lang="en-US" altLang="en-US" sz="2000" dirty="0">
                <a:solidFill>
                  <a:schemeClr val="tx1"/>
                </a:solidFill>
                <a:ea typeface="ＭＳ Ｐゴシック" panose="020B0600070205080204" pitchFamily="34" charset="-128"/>
              </a:rPr>
              <a:t>There are two different methods;</a:t>
            </a:r>
          </a:p>
          <a:p>
            <a:pPr lvl="1">
              <a:lnSpc>
                <a:spcPct val="160000"/>
              </a:lnSpc>
            </a:pPr>
            <a:r>
              <a:rPr lang="en-US" altLang="en-US" sz="2000" dirty="0">
                <a:solidFill>
                  <a:schemeClr val="tx1"/>
                </a:solidFill>
                <a:ea typeface="ＭＳ Ｐゴシック" panose="020B0600070205080204" pitchFamily="34" charset="-128"/>
              </a:rPr>
              <a:t>Hardwood – taken in late fall or early winter</a:t>
            </a:r>
          </a:p>
          <a:p>
            <a:pPr lvl="1">
              <a:lnSpc>
                <a:spcPct val="160000"/>
              </a:lnSpc>
            </a:pPr>
            <a:r>
              <a:rPr lang="en-US" altLang="en-US" sz="2000" dirty="0">
                <a:solidFill>
                  <a:schemeClr val="tx1"/>
                </a:solidFill>
                <a:ea typeface="ＭＳ Ｐゴシック" panose="020B0600070205080204" pitchFamily="34" charset="-128"/>
              </a:rPr>
              <a:t>Softwood – taken during the growing season</a:t>
            </a:r>
          </a:p>
          <a:p>
            <a:pPr>
              <a:lnSpc>
                <a:spcPct val="160000"/>
              </a:lnSpc>
            </a:pPr>
            <a:r>
              <a:rPr lang="en-US" altLang="en-US" sz="2000" dirty="0">
                <a:solidFill>
                  <a:schemeClr val="tx1"/>
                </a:solidFill>
                <a:ea typeface="ＭＳ Ｐゴシック" panose="020B0600070205080204" pitchFamily="34" charset="-128"/>
              </a:rPr>
              <a:t>Let’s talk about some </a:t>
            </a:r>
            <a:r>
              <a:rPr lang="en-US" altLang="en-US" sz="2000" b="1" dirty="0">
                <a:solidFill>
                  <a:schemeClr val="tx1"/>
                </a:solidFill>
                <a:ea typeface="ＭＳ Ｐゴシック" panose="020B0600070205080204" pitchFamily="34" charset="-128"/>
              </a:rPr>
              <a:t>hardwood</a:t>
            </a:r>
            <a:r>
              <a:rPr lang="en-US" altLang="en-US" sz="2000" dirty="0">
                <a:solidFill>
                  <a:schemeClr val="tx1"/>
                </a:solidFill>
                <a:ea typeface="ＭＳ Ｐゴシック" panose="020B0600070205080204" pitchFamily="34" charset="-128"/>
              </a:rPr>
              <a:t> cuttings today!</a:t>
            </a:r>
            <a:endParaRPr lang="en-US" sz="2000" dirty="0">
              <a:solidFill>
                <a:schemeClr val="tx1"/>
              </a:solidFill>
            </a:endParaRPr>
          </a:p>
        </p:txBody>
      </p:sp>
    </p:spTree>
    <p:extLst>
      <p:ext uri="{BB962C8B-B14F-4D97-AF65-F5344CB8AC3E}">
        <p14:creationId xmlns:p14="http://schemas.microsoft.com/office/powerpoint/2010/main" val="19911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45FFC48-381A-AF4E-A033-4070299E41FF}"/>
              </a:ext>
            </a:extLst>
          </p:cNvPr>
          <p:cNvSpPr>
            <a:spLocks noGrp="1"/>
          </p:cNvSpPr>
          <p:nvPr>
            <p:ph type="title"/>
          </p:nvPr>
        </p:nvSpPr>
        <p:spPr>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Procedure</a:t>
            </a:r>
          </a:p>
        </p:txBody>
      </p:sp>
      <p:sp>
        <p:nvSpPr>
          <p:cNvPr id="24578" name="Rectangle 3">
            <a:extLst>
              <a:ext uri="{FF2B5EF4-FFF2-40B4-BE49-F238E27FC236}">
                <a16:creationId xmlns:a16="http://schemas.microsoft.com/office/drawing/2014/main" id="{25224577-DF43-5E42-AB04-E525D659A8BD}"/>
              </a:ext>
            </a:extLst>
          </p:cNvPr>
          <p:cNvSpPr>
            <a:spLocks noGrp="1"/>
          </p:cNvSpPr>
          <p:nvPr>
            <p:ph idx="1"/>
          </p:nvPr>
        </p:nvSpPr>
        <p:spPr>
          <a:xfrm>
            <a:off x="2057400" y="1600200"/>
            <a:ext cx="5105400" cy="3657600"/>
          </a:xfrm>
        </p:spPr>
        <p:txBody>
          <a:bodyPr>
            <a:normAutofit fontScale="92500" lnSpcReduction="20000"/>
          </a:bodyPr>
          <a:lstStyle/>
          <a:p>
            <a:pPr eaLnBrk="1" hangingPunct="1">
              <a:lnSpc>
                <a:spcPct val="150000"/>
              </a:lnSpc>
            </a:pPr>
            <a:r>
              <a:rPr lang="en-US" altLang="en-US" sz="2200" dirty="0">
                <a:ea typeface="ＭＳ Ｐゴシック" panose="020B0600070205080204" pitchFamily="34" charset="-128"/>
              </a:rPr>
              <a:t> </a:t>
            </a:r>
            <a:r>
              <a:rPr lang="en-US" altLang="en-US" sz="2200" dirty="0">
                <a:solidFill>
                  <a:schemeClr val="tx1"/>
                </a:solidFill>
                <a:ea typeface="ＭＳ Ｐゴシック" panose="020B0600070205080204" pitchFamily="34" charset="-128"/>
              </a:rPr>
              <a:t>Gather materials</a:t>
            </a:r>
          </a:p>
          <a:p>
            <a:pPr eaLnBrk="1" hangingPunct="1">
              <a:lnSpc>
                <a:spcPct val="150000"/>
              </a:lnSpc>
            </a:pPr>
            <a:r>
              <a:rPr lang="en-US" altLang="en-US" sz="2200" dirty="0">
                <a:solidFill>
                  <a:schemeClr val="tx1"/>
                </a:solidFill>
                <a:ea typeface="ＭＳ Ｐゴシック" panose="020B0600070205080204" pitchFamily="34" charset="-128"/>
              </a:rPr>
              <a:t> Obtain and label cuttings</a:t>
            </a:r>
          </a:p>
          <a:p>
            <a:pPr eaLnBrk="1" hangingPunct="1">
              <a:lnSpc>
                <a:spcPct val="150000"/>
              </a:lnSpc>
            </a:pPr>
            <a:r>
              <a:rPr lang="en-US" altLang="en-US" sz="2200" dirty="0">
                <a:solidFill>
                  <a:schemeClr val="tx1"/>
                </a:solidFill>
                <a:ea typeface="ＭＳ Ｐゴシック" panose="020B0600070205080204" pitchFamily="34" charset="-128"/>
              </a:rPr>
              <a:t> Prepare rooting media</a:t>
            </a:r>
          </a:p>
          <a:p>
            <a:pPr eaLnBrk="1" hangingPunct="1">
              <a:lnSpc>
                <a:spcPct val="150000"/>
              </a:lnSpc>
            </a:pPr>
            <a:r>
              <a:rPr lang="en-US" altLang="en-US" sz="2200" dirty="0">
                <a:solidFill>
                  <a:schemeClr val="tx1"/>
                </a:solidFill>
                <a:ea typeface="ＭＳ Ｐゴシック" panose="020B0600070205080204" pitchFamily="34" charset="-128"/>
              </a:rPr>
              <a:t> Prepare cuttings</a:t>
            </a:r>
          </a:p>
          <a:p>
            <a:pPr eaLnBrk="1" hangingPunct="1">
              <a:lnSpc>
                <a:spcPct val="150000"/>
              </a:lnSpc>
            </a:pPr>
            <a:r>
              <a:rPr lang="en-US" altLang="en-US" sz="2200" dirty="0">
                <a:solidFill>
                  <a:schemeClr val="tx1"/>
                </a:solidFill>
                <a:ea typeface="ＭＳ Ｐゴシック" panose="020B0600070205080204" pitchFamily="34" charset="-128"/>
              </a:rPr>
              <a:t> Dip in rooting hormone</a:t>
            </a:r>
          </a:p>
          <a:p>
            <a:pPr eaLnBrk="1" hangingPunct="1">
              <a:lnSpc>
                <a:spcPct val="150000"/>
              </a:lnSpc>
            </a:pPr>
            <a:r>
              <a:rPr lang="en-US" altLang="en-US" sz="2200" dirty="0">
                <a:solidFill>
                  <a:schemeClr val="tx1"/>
                </a:solidFill>
                <a:ea typeface="ＭＳ Ｐゴシック" panose="020B0600070205080204" pitchFamily="34" charset="-128"/>
              </a:rPr>
              <a:t> Place cuttings in media</a:t>
            </a:r>
          </a:p>
          <a:p>
            <a:pPr eaLnBrk="1" hangingPunct="1">
              <a:lnSpc>
                <a:spcPct val="150000"/>
              </a:lnSpc>
            </a:pPr>
            <a:r>
              <a:rPr lang="en-US" altLang="en-US" sz="2200" dirty="0">
                <a:solidFill>
                  <a:schemeClr val="tx1"/>
                </a:solidFill>
                <a:ea typeface="ＭＳ Ｐゴシック" panose="020B0600070205080204" pitchFamily="34" charset="-128"/>
              </a:rPr>
              <a:t> Protect your cuttings</a:t>
            </a:r>
          </a:p>
        </p:txBody>
      </p:sp>
      <p:sp>
        <p:nvSpPr>
          <p:cNvPr id="24579" name="Text Box 4">
            <a:extLst>
              <a:ext uri="{FF2B5EF4-FFF2-40B4-BE49-F238E27FC236}">
                <a16:creationId xmlns:a16="http://schemas.microsoft.com/office/drawing/2014/main" id="{93667E97-1361-C140-855A-8E3ECED556E6}"/>
              </a:ext>
            </a:extLst>
          </p:cNvPr>
          <p:cNvSpPr txBox="1">
            <a:spLocks noChangeArrowheads="1"/>
          </p:cNvSpPr>
          <p:nvPr/>
        </p:nvSpPr>
        <p:spPr bwMode="auto">
          <a:xfrm>
            <a:off x="1530350" y="5424488"/>
            <a:ext cx="60134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altLang="en-US" sz="2800" dirty="0">
                <a:solidFill>
                  <a:srgbClr val="404040"/>
                </a:solidFill>
                <a:latin typeface="Candara" panose="020E0502030303020204" pitchFamily="34" charset="0"/>
              </a:rPr>
              <a:t>Let</a:t>
            </a:r>
            <a:r>
              <a:rPr lang="ja-JP" altLang="en-US" sz="2800">
                <a:solidFill>
                  <a:srgbClr val="404040"/>
                </a:solidFill>
                <a:latin typeface="Candara" panose="020E0502030303020204" pitchFamily="34" charset="0"/>
              </a:rPr>
              <a:t>’</a:t>
            </a:r>
            <a:r>
              <a:rPr lang="en-US" altLang="ja-JP" sz="2800" dirty="0">
                <a:solidFill>
                  <a:srgbClr val="404040"/>
                </a:solidFill>
                <a:latin typeface="Candara" panose="020E0502030303020204" pitchFamily="34" charset="0"/>
              </a:rPr>
              <a:t>s take a closer look at each step…</a:t>
            </a:r>
            <a:endParaRPr lang="en-US" altLang="en-US" sz="2800" dirty="0">
              <a:solidFill>
                <a:srgbClr val="404040"/>
              </a:solidFill>
              <a:latin typeface="Candara" panose="020E0502030303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A7D71E8-A1E5-AC4D-9425-8C070FBD3882}"/>
              </a:ext>
            </a:extLst>
          </p:cNvPr>
          <p:cNvSpPr>
            <a:spLocks noGrp="1"/>
          </p:cNvSpPr>
          <p:nvPr>
            <p:ph type="title"/>
          </p:nvPr>
        </p:nvSpPr>
        <p:spPr>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Gather Materials</a:t>
            </a:r>
          </a:p>
        </p:txBody>
      </p:sp>
      <p:sp>
        <p:nvSpPr>
          <p:cNvPr id="25602" name="Rectangle 3">
            <a:extLst>
              <a:ext uri="{FF2B5EF4-FFF2-40B4-BE49-F238E27FC236}">
                <a16:creationId xmlns:a16="http://schemas.microsoft.com/office/drawing/2014/main" id="{942CA6B3-DAAD-074E-92D4-6DB325C5B2FF}"/>
              </a:ext>
            </a:extLst>
          </p:cNvPr>
          <p:cNvSpPr>
            <a:spLocks noGrp="1"/>
          </p:cNvSpPr>
          <p:nvPr>
            <p:ph idx="1"/>
          </p:nvPr>
        </p:nvSpPr>
        <p:spPr>
          <a:xfrm>
            <a:off x="1851025" y="1219200"/>
            <a:ext cx="6683375" cy="5105400"/>
          </a:xfrm>
        </p:spPr>
        <p:txBody>
          <a:bodyPr>
            <a:noAutofit/>
          </a:bodyPr>
          <a:lstStyle/>
          <a:p>
            <a:pPr>
              <a:lnSpc>
                <a:spcPct val="150000"/>
              </a:lnSpc>
            </a:pPr>
            <a:r>
              <a:rPr lang="en-US" altLang="en-US" dirty="0">
                <a:solidFill>
                  <a:schemeClr val="tx1"/>
                </a:solidFill>
                <a:ea typeface="ＭＳ Ｐゴシック" panose="020B0600070205080204" pitchFamily="34" charset="-128"/>
              </a:rPr>
              <a:t>Some good sterile potting soil, some Perlite, containers, plant starter rooting cubes -  we did use floral foam, but prefer Root Riot® cubes now</a:t>
            </a:r>
          </a:p>
          <a:p>
            <a:pPr eaLnBrk="1" hangingPunct="1">
              <a:lnSpc>
                <a:spcPct val="150000"/>
              </a:lnSpc>
            </a:pPr>
            <a:r>
              <a:rPr lang="en-US" altLang="en-US" dirty="0">
                <a:solidFill>
                  <a:schemeClr val="tx1"/>
                </a:solidFill>
                <a:ea typeface="ＭＳ Ｐゴシック" panose="020B0600070205080204" pitchFamily="34" charset="-128"/>
              </a:rPr>
              <a:t>Rooting hormone</a:t>
            </a:r>
          </a:p>
          <a:p>
            <a:pPr lvl="1" eaLnBrk="1" hangingPunct="1">
              <a:lnSpc>
                <a:spcPct val="150000"/>
              </a:lnSpc>
            </a:pPr>
            <a:r>
              <a:rPr lang="en-US" altLang="en-US" sz="1800" dirty="0">
                <a:solidFill>
                  <a:schemeClr val="tx1"/>
                </a:solidFill>
                <a:ea typeface="ＭＳ Ｐゴシック" panose="020B0600070205080204" pitchFamily="34" charset="-128"/>
              </a:rPr>
              <a:t>Rootone®, Hormodin®, Dip ‘N Grow®, Clonex®, etc. – but prefer Clonex®!</a:t>
            </a:r>
          </a:p>
          <a:p>
            <a:pPr eaLnBrk="1" hangingPunct="1">
              <a:lnSpc>
                <a:spcPct val="150000"/>
              </a:lnSpc>
            </a:pPr>
            <a:r>
              <a:rPr lang="en-US" altLang="en-US" dirty="0">
                <a:solidFill>
                  <a:schemeClr val="tx1"/>
                </a:solidFill>
                <a:ea typeface="ＭＳ Ｐゴシック" panose="020B0600070205080204" pitchFamily="34" charset="-128"/>
              </a:rPr>
              <a:t>Cup, labels, marking pen/pencil</a:t>
            </a:r>
          </a:p>
          <a:p>
            <a:pPr eaLnBrk="1" hangingPunct="1">
              <a:lnSpc>
                <a:spcPct val="150000"/>
              </a:lnSpc>
            </a:pPr>
            <a:r>
              <a:rPr lang="en-US" altLang="en-US" dirty="0">
                <a:solidFill>
                  <a:schemeClr val="tx1"/>
                </a:solidFill>
                <a:ea typeface="ＭＳ Ｐゴシック" panose="020B0600070205080204" pitchFamily="34" charset="-128"/>
              </a:rPr>
              <a:t>Selected healthy plants to obtain cuttings</a:t>
            </a:r>
          </a:p>
          <a:p>
            <a:pPr eaLnBrk="1" hangingPunct="1">
              <a:lnSpc>
                <a:spcPct val="150000"/>
              </a:lnSpc>
            </a:pPr>
            <a:r>
              <a:rPr lang="en-US" altLang="en-US" dirty="0">
                <a:solidFill>
                  <a:schemeClr val="tx1"/>
                </a:solidFill>
                <a:ea typeface="ＭＳ Ｐゴシック" panose="020B0600070205080204" pitchFamily="34" charset="-128"/>
              </a:rPr>
              <a:t>Water and some type of protective covering</a:t>
            </a:r>
          </a:p>
          <a:p>
            <a:pPr eaLnBrk="1" hangingPunct="1">
              <a:lnSpc>
                <a:spcPct val="150000"/>
              </a:lnSpc>
            </a:pPr>
            <a:r>
              <a:rPr lang="en-US" altLang="en-US" dirty="0">
                <a:solidFill>
                  <a:schemeClr val="tx1"/>
                </a:solidFill>
                <a:ea typeface="ＭＳ Ｐゴシック" panose="020B0600070205080204" pitchFamily="34" charset="-128"/>
              </a:rPr>
              <a:t>If planted in the ground (can you can leave a year?)</a:t>
            </a:r>
          </a:p>
          <a:p>
            <a:pPr marL="0" indent="0" eaLnBrk="1" hangingPunct="1">
              <a:buNone/>
            </a:pPr>
            <a:endParaRPr lang="en-US" altLang="en-US" dirty="0">
              <a:solidFill>
                <a:schemeClr val="tx1"/>
              </a:solidFill>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checkerboard(across)">
                                      <p:cBhvr>
                                        <p:cTn id="7" dur="1000"/>
                                        <p:tgtEl>
                                          <p:spTgt spid="25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checkerboard(across)">
                                      <p:cBhvr>
                                        <p:cTn id="12" dur="1000"/>
                                        <p:tgtEl>
                                          <p:spTgt spid="2560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25602">
                                            <p:txEl>
                                              <p:pRg st="2" end="2"/>
                                            </p:txEl>
                                          </p:spTgt>
                                        </p:tgtEl>
                                        <p:attrNameLst>
                                          <p:attrName>style.visibility</p:attrName>
                                        </p:attrNameLst>
                                      </p:cBhvr>
                                      <p:to>
                                        <p:strVal val="visible"/>
                                      </p:to>
                                    </p:set>
                                    <p:animEffect transition="in" filter="checkerboard(across)">
                                      <p:cBhvr>
                                        <p:cTn id="15" dur="1000"/>
                                        <p:tgtEl>
                                          <p:spTgt spid="2560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25602">
                                            <p:txEl>
                                              <p:pRg st="3" end="3"/>
                                            </p:txEl>
                                          </p:spTgt>
                                        </p:tgtEl>
                                        <p:attrNameLst>
                                          <p:attrName>style.visibility</p:attrName>
                                        </p:attrNameLst>
                                      </p:cBhvr>
                                      <p:to>
                                        <p:strVal val="visible"/>
                                      </p:to>
                                    </p:set>
                                    <p:animEffect transition="in" filter="checkerboard(across)">
                                      <p:cBhvr>
                                        <p:cTn id="20" dur="1000"/>
                                        <p:tgtEl>
                                          <p:spTgt spid="2560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25602">
                                            <p:txEl>
                                              <p:pRg st="4" end="4"/>
                                            </p:txEl>
                                          </p:spTgt>
                                        </p:tgtEl>
                                        <p:attrNameLst>
                                          <p:attrName>style.visibility</p:attrName>
                                        </p:attrNameLst>
                                      </p:cBhvr>
                                      <p:to>
                                        <p:strVal val="visible"/>
                                      </p:to>
                                    </p:set>
                                    <p:animEffect transition="in" filter="checkerboard(across)">
                                      <p:cBhvr>
                                        <p:cTn id="25" dur="1000"/>
                                        <p:tgtEl>
                                          <p:spTgt spid="2560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25602">
                                            <p:txEl>
                                              <p:pRg st="5" end="5"/>
                                            </p:txEl>
                                          </p:spTgt>
                                        </p:tgtEl>
                                        <p:attrNameLst>
                                          <p:attrName>style.visibility</p:attrName>
                                        </p:attrNameLst>
                                      </p:cBhvr>
                                      <p:to>
                                        <p:strVal val="visible"/>
                                      </p:to>
                                    </p:set>
                                    <p:animEffect transition="in" filter="checkerboard(across)">
                                      <p:cBhvr>
                                        <p:cTn id="30" dur="1000"/>
                                        <p:tgtEl>
                                          <p:spTgt spid="2560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25602">
                                            <p:txEl>
                                              <p:pRg st="6" end="6"/>
                                            </p:txEl>
                                          </p:spTgt>
                                        </p:tgtEl>
                                        <p:attrNameLst>
                                          <p:attrName>style.visibility</p:attrName>
                                        </p:attrNameLst>
                                      </p:cBhvr>
                                      <p:to>
                                        <p:strVal val="visible"/>
                                      </p:to>
                                    </p:set>
                                    <p:animEffect transition="in" filter="checkerboard(across)">
                                      <p:cBhvr>
                                        <p:cTn id="35" dur="1000"/>
                                        <p:tgtEl>
                                          <p:spTgt spid="2560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20F9960-5F13-174E-9C8F-9F0CF9B69B98}"/>
              </a:ext>
            </a:extLst>
          </p:cNvPr>
          <p:cNvSpPr>
            <a:spLocks noGrp="1"/>
          </p:cNvSpPr>
          <p:nvPr>
            <p:ph type="title"/>
          </p:nvPr>
        </p:nvSpPr>
        <p:spPr>
          <a:xfrm>
            <a:off x="1622424" y="596154"/>
            <a:ext cx="4702176" cy="1004046"/>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Obtain Cuttings</a:t>
            </a:r>
          </a:p>
        </p:txBody>
      </p:sp>
      <p:sp>
        <p:nvSpPr>
          <p:cNvPr id="25602" name="Rectangle 3">
            <a:extLst>
              <a:ext uri="{FF2B5EF4-FFF2-40B4-BE49-F238E27FC236}">
                <a16:creationId xmlns:a16="http://schemas.microsoft.com/office/drawing/2014/main" id="{08086476-80C1-194F-8A73-A52D27F7AEBA}"/>
              </a:ext>
            </a:extLst>
          </p:cNvPr>
          <p:cNvSpPr>
            <a:spLocks noGrp="1"/>
          </p:cNvSpPr>
          <p:nvPr>
            <p:ph idx="1"/>
          </p:nvPr>
        </p:nvSpPr>
        <p:spPr>
          <a:xfrm>
            <a:off x="1219200" y="1616075"/>
            <a:ext cx="7391400" cy="4708525"/>
          </a:xfrm>
        </p:spPr>
        <p:txBody>
          <a:bodyPr>
            <a:normAutofit/>
          </a:bodyPr>
          <a:lstStyle/>
          <a:p>
            <a:pPr eaLnBrk="1" hangingPunct="1">
              <a:lnSpc>
                <a:spcPct val="150000"/>
              </a:lnSpc>
            </a:pPr>
            <a:r>
              <a:rPr lang="en-US" altLang="en-US" sz="2400" dirty="0">
                <a:solidFill>
                  <a:schemeClr val="tx1"/>
                </a:solidFill>
                <a:ea typeface="ＭＳ Ｐゴシック" panose="020B0600070205080204" pitchFamily="34" charset="-128"/>
              </a:rPr>
              <a:t>Take cuttings in late September – November from healthy, disease-free donor plants</a:t>
            </a:r>
          </a:p>
          <a:p>
            <a:pPr eaLnBrk="1" hangingPunct="1">
              <a:lnSpc>
                <a:spcPct val="150000"/>
              </a:lnSpc>
            </a:pPr>
            <a:r>
              <a:rPr lang="en-US" altLang="en-US" sz="2400" dirty="0">
                <a:solidFill>
                  <a:schemeClr val="tx1"/>
                </a:solidFill>
                <a:ea typeface="ＭＳ Ｐゴシック" panose="020B0600070205080204" pitchFamily="34" charset="-128"/>
              </a:rPr>
              <a:t> Cut stems pencil sized (length and thickness)</a:t>
            </a:r>
          </a:p>
          <a:p>
            <a:pPr eaLnBrk="1" hangingPunct="1">
              <a:lnSpc>
                <a:spcPct val="150000"/>
              </a:lnSpc>
            </a:pPr>
            <a:r>
              <a:rPr lang="en-US" altLang="en-US" sz="2400" dirty="0">
                <a:solidFill>
                  <a:schemeClr val="tx1"/>
                </a:solidFill>
                <a:ea typeface="ＭＳ Ｐゴシック" panose="020B0600070205080204" pitchFamily="34" charset="-128"/>
              </a:rPr>
              <a:t> Proportional size for minis/miniflora’s</a:t>
            </a:r>
          </a:p>
          <a:p>
            <a:pPr eaLnBrk="1" hangingPunct="1">
              <a:lnSpc>
                <a:spcPct val="150000"/>
              </a:lnSpc>
            </a:pPr>
            <a:r>
              <a:rPr lang="en-US" altLang="en-US" sz="2400" dirty="0">
                <a:solidFill>
                  <a:schemeClr val="tx1"/>
                </a:solidFill>
                <a:ea typeface="ＭＳ Ｐゴシック" panose="020B0600070205080204" pitchFamily="34" charset="-128"/>
              </a:rPr>
              <a:t> Should have at least 3 sets of leaves</a:t>
            </a:r>
          </a:p>
          <a:p>
            <a:pPr eaLnBrk="1" hangingPunct="1">
              <a:lnSpc>
                <a:spcPct val="150000"/>
              </a:lnSpc>
            </a:pPr>
            <a:r>
              <a:rPr lang="en-US" altLang="en-US" sz="2400" dirty="0">
                <a:solidFill>
                  <a:schemeClr val="tx1"/>
                </a:solidFill>
                <a:ea typeface="ＭＳ Ｐゴシック" panose="020B0600070205080204" pitchFamily="34" charset="-128"/>
              </a:rPr>
              <a:t> Put a label on to identify</a:t>
            </a:r>
          </a:p>
          <a:p>
            <a:pPr eaLnBrk="1" hangingPunct="1">
              <a:lnSpc>
                <a:spcPct val="150000"/>
              </a:lnSpc>
            </a:pPr>
            <a:r>
              <a:rPr lang="en-US" altLang="en-US" sz="2400" dirty="0">
                <a:solidFill>
                  <a:schemeClr val="tx1"/>
                </a:solidFill>
                <a:ea typeface="ＭＳ Ｐゴシック" panose="020B0600070205080204" pitchFamily="34" charset="-128"/>
              </a:rPr>
              <a:t> Plunge in a bucket of water before planting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 calcmode="lin" valueType="num">
                                      <p:cBhvr additive="base">
                                        <p:cTn id="7" dur="500"/>
                                        <p:tgtEl>
                                          <p:spTgt spid="2560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602">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25602">
                                            <p:txEl>
                                              <p:pRg st="1" end="1"/>
                                            </p:txEl>
                                          </p:spTgt>
                                        </p:tgtEl>
                                        <p:attrNameLst>
                                          <p:attrName>style.visibility</p:attrName>
                                        </p:attrNameLst>
                                      </p:cBhvr>
                                      <p:to>
                                        <p:strVal val="visible"/>
                                      </p:to>
                                    </p:set>
                                    <p:anim calcmode="lin" valueType="num">
                                      <p:cBhvr additive="base">
                                        <p:cTn id="13" dur="500"/>
                                        <p:tgtEl>
                                          <p:spTgt spid="25602">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5602">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nodeType="clickEffect">
                                  <p:stCondLst>
                                    <p:cond delay="0"/>
                                  </p:stCondLst>
                                  <p:childTnLst>
                                    <p:set>
                                      <p:cBhvr>
                                        <p:cTn id="18" dur="1" fill="hold">
                                          <p:stCondLst>
                                            <p:cond delay="0"/>
                                          </p:stCondLst>
                                        </p:cTn>
                                        <p:tgtEl>
                                          <p:spTgt spid="25602">
                                            <p:txEl>
                                              <p:pRg st="2" end="2"/>
                                            </p:txEl>
                                          </p:spTgt>
                                        </p:tgtEl>
                                        <p:attrNameLst>
                                          <p:attrName>style.visibility</p:attrName>
                                        </p:attrNameLst>
                                      </p:cBhvr>
                                      <p:to>
                                        <p:strVal val="visible"/>
                                      </p:to>
                                    </p:set>
                                    <p:anim calcmode="lin" valueType="num">
                                      <p:cBhvr additive="base">
                                        <p:cTn id="19" dur="500"/>
                                        <p:tgtEl>
                                          <p:spTgt spid="25602">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2560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nodeType="clickEffect">
                                  <p:stCondLst>
                                    <p:cond delay="0"/>
                                  </p:stCondLst>
                                  <p:childTnLst>
                                    <p:set>
                                      <p:cBhvr>
                                        <p:cTn id="24" dur="1" fill="hold">
                                          <p:stCondLst>
                                            <p:cond delay="0"/>
                                          </p:stCondLst>
                                        </p:cTn>
                                        <p:tgtEl>
                                          <p:spTgt spid="25602">
                                            <p:txEl>
                                              <p:pRg st="3" end="3"/>
                                            </p:txEl>
                                          </p:spTgt>
                                        </p:tgtEl>
                                        <p:attrNameLst>
                                          <p:attrName>style.visibility</p:attrName>
                                        </p:attrNameLst>
                                      </p:cBhvr>
                                      <p:to>
                                        <p:strVal val="visible"/>
                                      </p:to>
                                    </p:set>
                                    <p:anim calcmode="lin" valueType="num">
                                      <p:cBhvr additive="base">
                                        <p:cTn id="25" dur="500"/>
                                        <p:tgtEl>
                                          <p:spTgt spid="25602">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25602">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nodeType="clickEffect">
                                  <p:stCondLst>
                                    <p:cond delay="0"/>
                                  </p:stCondLst>
                                  <p:childTnLst>
                                    <p:set>
                                      <p:cBhvr>
                                        <p:cTn id="30" dur="1" fill="hold">
                                          <p:stCondLst>
                                            <p:cond delay="0"/>
                                          </p:stCondLst>
                                        </p:cTn>
                                        <p:tgtEl>
                                          <p:spTgt spid="25602">
                                            <p:txEl>
                                              <p:pRg st="4" end="4"/>
                                            </p:txEl>
                                          </p:spTgt>
                                        </p:tgtEl>
                                        <p:attrNameLst>
                                          <p:attrName>style.visibility</p:attrName>
                                        </p:attrNameLst>
                                      </p:cBhvr>
                                      <p:to>
                                        <p:strVal val="visible"/>
                                      </p:to>
                                    </p:set>
                                    <p:anim calcmode="lin" valueType="num">
                                      <p:cBhvr additive="base">
                                        <p:cTn id="31" dur="500"/>
                                        <p:tgtEl>
                                          <p:spTgt spid="25602">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25602">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nodeType="clickEffect">
                                  <p:stCondLst>
                                    <p:cond delay="0"/>
                                  </p:stCondLst>
                                  <p:childTnLst>
                                    <p:set>
                                      <p:cBhvr>
                                        <p:cTn id="36" dur="1" fill="hold">
                                          <p:stCondLst>
                                            <p:cond delay="0"/>
                                          </p:stCondLst>
                                        </p:cTn>
                                        <p:tgtEl>
                                          <p:spTgt spid="25602">
                                            <p:txEl>
                                              <p:pRg st="5" end="5"/>
                                            </p:txEl>
                                          </p:spTgt>
                                        </p:tgtEl>
                                        <p:attrNameLst>
                                          <p:attrName>style.visibility</p:attrName>
                                        </p:attrNameLst>
                                      </p:cBhvr>
                                      <p:to>
                                        <p:strVal val="visible"/>
                                      </p:to>
                                    </p:set>
                                    <p:anim calcmode="lin" valueType="num">
                                      <p:cBhvr additive="base">
                                        <p:cTn id="37" dur="500"/>
                                        <p:tgtEl>
                                          <p:spTgt spid="25602">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256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4F73E972-52E9-CF4F-8032-19E86D0E0070}"/>
              </a:ext>
            </a:extLst>
          </p:cNvPr>
          <p:cNvSpPr>
            <a:spLocks noGrp="1"/>
          </p:cNvSpPr>
          <p:nvPr>
            <p:ph type="title"/>
          </p:nvPr>
        </p:nvSpPr>
        <p:spPr/>
        <p:txBody>
          <a:bodyPr>
            <a:normAutofit/>
          </a:bodyPr>
          <a:lstStyle/>
          <a:p>
            <a:pPr eaLnBrk="1" hangingPunct="1"/>
            <a:r>
              <a:rPr lang="en-US" altLang="en-US" sz="3200" b="1" dirty="0">
                <a:ea typeface="ＭＳ Ｐゴシック" panose="020B0600070205080204" pitchFamily="34" charset="-128"/>
              </a:rPr>
              <a:t>Taking Cuttings</a:t>
            </a:r>
          </a:p>
        </p:txBody>
      </p:sp>
      <p:pic>
        <p:nvPicPr>
          <p:cNvPr id="3" name="Picture 2" descr="A picture containing fabric&#10;&#10;Description automatically generated">
            <a:extLst>
              <a:ext uri="{FF2B5EF4-FFF2-40B4-BE49-F238E27FC236}">
                <a16:creationId xmlns:a16="http://schemas.microsoft.com/office/drawing/2014/main" id="{795E7233-FAD2-D94D-B503-1D78B57BAB6C}"/>
              </a:ext>
            </a:extLst>
          </p:cNvPr>
          <p:cNvPicPr>
            <a:picLocks noChangeAspect="1"/>
          </p:cNvPicPr>
          <p:nvPr/>
        </p:nvPicPr>
        <p:blipFill>
          <a:blip r:embed="rId2"/>
          <a:stretch>
            <a:fillRect/>
          </a:stretch>
        </p:blipFill>
        <p:spPr>
          <a:xfrm>
            <a:off x="781042" y="1549668"/>
            <a:ext cx="4912742" cy="4145432"/>
          </a:xfrm>
          <a:prstGeom prst="rect">
            <a:avLst/>
          </a:prstGeom>
        </p:spPr>
      </p:pic>
      <p:sp>
        <p:nvSpPr>
          <p:cNvPr id="7" name="Content Placeholder 2">
            <a:extLst>
              <a:ext uri="{FF2B5EF4-FFF2-40B4-BE49-F238E27FC236}">
                <a16:creationId xmlns:a16="http://schemas.microsoft.com/office/drawing/2014/main" id="{6A39C061-6F66-6247-B39F-C45F7D6C7C5B}"/>
              </a:ext>
            </a:extLst>
          </p:cNvPr>
          <p:cNvSpPr txBox="1">
            <a:spLocks/>
          </p:cNvSpPr>
          <p:nvPr/>
        </p:nvSpPr>
        <p:spPr>
          <a:xfrm>
            <a:off x="5787912" y="1464964"/>
            <a:ext cx="2898888" cy="4523553"/>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110000"/>
              </a:lnSpc>
            </a:pPr>
            <a:r>
              <a:rPr lang="en-US" altLang="en-US" sz="1600" dirty="0">
                <a:solidFill>
                  <a:schemeClr val="tx1"/>
                </a:solidFill>
                <a:ea typeface="ＭＳ Ｐゴシック" panose="020B0600070205080204" pitchFamily="34" charset="-128"/>
              </a:rPr>
              <a:t>Take cuttings from healthy plants during morning hours when they’re well hydrated</a:t>
            </a:r>
          </a:p>
          <a:p>
            <a:pPr>
              <a:lnSpc>
                <a:spcPct val="110000"/>
              </a:lnSpc>
            </a:pPr>
            <a:r>
              <a:rPr lang="en-US" altLang="en-US" sz="1600" dirty="0">
                <a:solidFill>
                  <a:schemeClr val="tx1"/>
                </a:solidFill>
                <a:ea typeface="ＭＳ Ｐゴシック" panose="020B0600070205080204" pitchFamily="34" charset="-128"/>
              </a:rPr>
              <a:t>Select a cutting that has three sets of leaves</a:t>
            </a:r>
          </a:p>
          <a:p>
            <a:pPr>
              <a:lnSpc>
                <a:spcPct val="110000"/>
              </a:lnSpc>
            </a:pPr>
            <a:r>
              <a:rPr lang="en-US" altLang="en-US" sz="1600" dirty="0">
                <a:solidFill>
                  <a:schemeClr val="tx1"/>
                </a:solidFill>
                <a:ea typeface="ＭＳ Ｐゴシック" panose="020B0600070205080204" pitchFamily="34" charset="-128"/>
              </a:rPr>
              <a:t>Remove the leftover bloom, cut at a 45-degree angle just above the top set of leaves</a:t>
            </a:r>
          </a:p>
          <a:p>
            <a:pPr>
              <a:lnSpc>
                <a:spcPct val="110000"/>
              </a:lnSpc>
            </a:pPr>
            <a:r>
              <a:rPr lang="en-US" altLang="en-US" sz="1600" dirty="0">
                <a:solidFill>
                  <a:schemeClr val="tx1"/>
                </a:solidFill>
                <a:ea typeface="ＭＳ Ｐゴシック" panose="020B0600070205080204" pitchFamily="34" charset="-128"/>
              </a:rPr>
              <a:t>Plunge in a bucket of water</a:t>
            </a:r>
          </a:p>
          <a:p>
            <a:pPr>
              <a:lnSpc>
                <a:spcPct val="110000"/>
              </a:lnSpc>
            </a:pPr>
            <a:r>
              <a:rPr lang="en-US" altLang="en-US" sz="1600" dirty="0">
                <a:solidFill>
                  <a:schemeClr val="tx1"/>
                </a:solidFill>
                <a:ea typeface="ＭＳ Ｐゴシック" panose="020B0600070205080204" pitchFamily="34" charset="-128"/>
              </a:rPr>
              <a:t>Recut under water - keep moist at all times!</a:t>
            </a:r>
          </a:p>
          <a:p>
            <a:pPr>
              <a:lnSpc>
                <a:spcPct val="110000"/>
              </a:lnSpc>
            </a:pPr>
            <a:r>
              <a:rPr lang="en-US" altLang="en-US" sz="1600" dirty="0">
                <a:solidFill>
                  <a:schemeClr val="tx1"/>
                </a:solidFill>
                <a:ea typeface="ＭＳ Ｐゴシック" panose="020B0600070205080204" pitchFamily="34" charset="-128"/>
              </a:rPr>
              <a:t>Put a label/tag to ID</a:t>
            </a:r>
          </a:p>
          <a:p>
            <a:pPr>
              <a:lnSpc>
                <a:spcPct val="110000"/>
              </a:lnSpc>
            </a:pPr>
            <a:endParaRPr lang="en-US" altLang="en-US" sz="1600" dirty="0">
              <a:ea typeface="ＭＳ Ｐゴシック" panose="020B0600070205080204" pitchFamily="34" charset="-128"/>
            </a:endParaRPr>
          </a:p>
        </p:txBody>
      </p:sp>
      <p:sp>
        <p:nvSpPr>
          <p:cNvPr id="2" name="TextBox 1">
            <a:extLst>
              <a:ext uri="{FF2B5EF4-FFF2-40B4-BE49-F238E27FC236}">
                <a16:creationId xmlns:a16="http://schemas.microsoft.com/office/drawing/2014/main" id="{96CDA70A-578E-B543-BA07-6B5F9C159B11}"/>
              </a:ext>
            </a:extLst>
          </p:cNvPr>
          <p:cNvSpPr txBox="1"/>
          <p:nvPr/>
        </p:nvSpPr>
        <p:spPr>
          <a:xfrm>
            <a:off x="1751797" y="5988517"/>
            <a:ext cx="6679934" cy="646331"/>
          </a:xfrm>
          <a:prstGeom prst="rect">
            <a:avLst/>
          </a:prstGeom>
          <a:noFill/>
        </p:spPr>
        <p:txBody>
          <a:bodyPr wrap="square" rtlCol="0">
            <a:spAutoFit/>
          </a:bodyPr>
          <a:lstStyle/>
          <a:p>
            <a:r>
              <a:rPr lang="en-US" altLang="en-US" sz="1200" i="1" dirty="0"/>
              <a:t>Note:  The procedure for all roses is the same, although for minis and miniflora’s </a:t>
            </a:r>
            <a:r>
              <a:rPr lang="en-US" altLang="ja-JP" sz="1200" i="1" dirty="0"/>
              <a:t>you would have a proportional size</a:t>
            </a:r>
            <a:endParaRPr lang="en-US" altLang="en-US" sz="1200" i="1" dirty="0"/>
          </a:p>
          <a:p>
            <a:endParaRPr lang="en-US" sz="1200" dirty="0"/>
          </a:p>
        </p:txBody>
      </p:sp>
    </p:spTree>
    <p:extLst>
      <p:ext uri="{BB962C8B-B14F-4D97-AF65-F5344CB8AC3E}">
        <p14:creationId xmlns:p14="http://schemas.microsoft.com/office/powerpoint/2010/main" val="89368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1)">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heel(1)">
                                      <p:cBhvr>
                                        <p:cTn id="12" dur="1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heel(1)">
                                      <p:cBhvr>
                                        <p:cTn id="17" dur="1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heel(1)">
                                      <p:cBhvr>
                                        <p:cTn id="22" dur="10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heel(1)">
                                      <p:cBhvr>
                                        <p:cTn id="27" dur="10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heel(1)">
                                      <p:cBhvr>
                                        <p:cTn id="32" dur="10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2">
                                            <p:txEl>
                                              <p:pRg st="0" end="0"/>
                                            </p:txEl>
                                          </p:spTgt>
                                        </p:tgtEl>
                                        <p:attrNameLst>
                                          <p:attrName>style.visibility</p:attrName>
                                        </p:attrNameLst>
                                      </p:cBhvr>
                                      <p:to>
                                        <p:strVal val="visible"/>
                                      </p:to>
                                    </p:set>
                                    <p:animEffect transition="in" filter="randombar(horizontal)">
                                      <p:cBhvr>
                                        <p:cTn id="41"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736120CE-823B-9945-96E2-36E08E6609DD}"/>
              </a:ext>
            </a:extLst>
          </p:cNvPr>
          <p:cNvSpPr>
            <a:spLocks noGrp="1"/>
          </p:cNvSpPr>
          <p:nvPr>
            <p:ph type="title"/>
          </p:nvPr>
        </p:nvSpPr>
        <p:spPr>
          <a:xfrm>
            <a:off x="1600200" y="624110"/>
            <a:ext cx="6589199" cy="1280890"/>
          </a:xfrm>
        </p:spPr>
        <p:txBody>
          <a:bodyPr>
            <a:normAutofit/>
          </a:bodyPr>
          <a:lstStyle/>
          <a:p>
            <a:pPr eaLnBrk="1" hangingPunct="1"/>
            <a:r>
              <a:rPr lang="en-US" altLang="en-US" sz="3200" b="1" dirty="0">
                <a:ea typeface="ＭＳ Ｐゴシック" panose="020B0600070205080204" pitchFamily="34" charset="-128"/>
              </a:rPr>
              <a:t>A Number of Cuttings Collected</a:t>
            </a:r>
          </a:p>
        </p:txBody>
      </p:sp>
      <p:pic>
        <p:nvPicPr>
          <p:cNvPr id="28674" name="Content Placeholder 5" descr="DSC_0013.JPG">
            <a:extLst>
              <a:ext uri="{FF2B5EF4-FFF2-40B4-BE49-F238E27FC236}">
                <a16:creationId xmlns:a16="http://schemas.microsoft.com/office/drawing/2014/main" id="{B1ACDB0B-9D2A-A747-94A7-689B38A6377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759" r="-5759"/>
          <a:stretch>
            <a:fillRect/>
          </a:stretch>
        </p:blipFill>
        <p:spPr>
          <a:xfrm>
            <a:off x="1462087" y="1600200"/>
            <a:ext cx="6919913" cy="4114800"/>
          </a:xfrm>
        </p:spPr>
      </p:pic>
      <p:sp>
        <p:nvSpPr>
          <p:cNvPr id="27652" name="TextBox 6">
            <a:extLst>
              <a:ext uri="{FF2B5EF4-FFF2-40B4-BE49-F238E27FC236}">
                <a16:creationId xmlns:a16="http://schemas.microsoft.com/office/drawing/2014/main" id="{7F115684-79D7-FB4E-9F2D-ABA71B862086}"/>
              </a:ext>
            </a:extLst>
          </p:cNvPr>
          <p:cNvSpPr txBox="1">
            <a:spLocks noChangeArrowheads="1"/>
          </p:cNvSpPr>
          <p:nvPr/>
        </p:nvSpPr>
        <p:spPr bwMode="auto">
          <a:xfrm>
            <a:off x="2463800" y="5938838"/>
            <a:ext cx="4862228" cy="461665"/>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dirty="0">
                <a:latin typeface="+mn-lt"/>
              </a:rPr>
              <a:t>Cuttings identified and in water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7C7F0-04B4-4B47-82C8-8B3876436D79}"/>
              </a:ext>
            </a:extLst>
          </p:cNvPr>
          <p:cNvSpPr>
            <a:spLocks noGrp="1"/>
          </p:cNvSpPr>
          <p:nvPr>
            <p:ph type="title"/>
          </p:nvPr>
        </p:nvSpPr>
        <p:spPr>
          <a:xfrm>
            <a:off x="1551660" y="624110"/>
            <a:ext cx="6589199" cy="1280890"/>
          </a:xfrm>
        </p:spPr>
        <p:txBody>
          <a:bodyPr>
            <a:normAutofit/>
          </a:bodyPr>
          <a:lstStyle/>
          <a:p>
            <a:r>
              <a:rPr lang="en-US" sz="3200" b="1" dirty="0"/>
              <a:t>Root Riot Plant Starter Cubes</a:t>
            </a:r>
          </a:p>
        </p:txBody>
      </p:sp>
      <p:sp>
        <p:nvSpPr>
          <p:cNvPr id="3" name="Content Placeholder 2">
            <a:extLst>
              <a:ext uri="{FF2B5EF4-FFF2-40B4-BE49-F238E27FC236}">
                <a16:creationId xmlns:a16="http://schemas.microsoft.com/office/drawing/2014/main" id="{7C70F114-4F9E-2844-B838-7A1D7F3ECDD2}"/>
              </a:ext>
            </a:extLst>
          </p:cNvPr>
          <p:cNvSpPr>
            <a:spLocks noGrp="1"/>
          </p:cNvSpPr>
          <p:nvPr>
            <p:ph idx="1"/>
          </p:nvPr>
        </p:nvSpPr>
        <p:spPr>
          <a:xfrm>
            <a:off x="4737495" y="1442290"/>
            <a:ext cx="4137488" cy="4919871"/>
          </a:xfrm>
        </p:spPr>
        <p:txBody>
          <a:bodyPr>
            <a:noAutofit/>
          </a:bodyPr>
          <a:lstStyle/>
          <a:p>
            <a:r>
              <a:rPr lang="en-US" sz="2000" dirty="0">
                <a:solidFill>
                  <a:schemeClr val="tx1"/>
                </a:solidFill>
              </a:rPr>
              <a:t>Made of fine grade Canadian peat moss</a:t>
            </a:r>
          </a:p>
          <a:p>
            <a:r>
              <a:rPr lang="en-US" sz="2000" dirty="0">
                <a:solidFill>
                  <a:schemeClr val="tx1"/>
                </a:solidFill>
              </a:rPr>
              <a:t>They are pH balanced and pre-moistened</a:t>
            </a:r>
          </a:p>
          <a:p>
            <a:r>
              <a:rPr lang="en-US" sz="2000" dirty="0">
                <a:solidFill>
                  <a:schemeClr val="tx1"/>
                </a:solidFill>
              </a:rPr>
              <a:t>They have a spongy texture that provides the ideal air to water ratio and allows them to maintain a consistent moisture level</a:t>
            </a:r>
          </a:p>
          <a:p>
            <a:r>
              <a:rPr lang="en-US" sz="2000" dirty="0">
                <a:solidFill>
                  <a:schemeClr val="tx1"/>
                </a:solidFill>
              </a:rPr>
              <a:t>They are specially inoculated with micro- nutrients and growth hormones to nourish young plants and aid in rapid root development </a:t>
            </a:r>
          </a:p>
        </p:txBody>
      </p:sp>
      <p:pic>
        <p:nvPicPr>
          <p:cNvPr id="6" name="Picture 5" descr="A picture containing text&#10;&#10;Description automatically generated">
            <a:extLst>
              <a:ext uri="{FF2B5EF4-FFF2-40B4-BE49-F238E27FC236}">
                <a16:creationId xmlns:a16="http://schemas.microsoft.com/office/drawing/2014/main" id="{ABB423D5-F119-3D49-83C5-B663F57316D5}"/>
              </a:ext>
            </a:extLst>
          </p:cNvPr>
          <p:cNvPicPr>
            <a:picLocks noChangeAspect="1"/>
          </p:cNvPicPr>
          <p:nvPr/>
        </p:nvPicPr>
        <p:blipFill rotWithShape="1">
          <a:blip r:embed="rId2"/>
          <a:srcRect r="-78" b="-27"/>
          <a:stretch/>
        </p:blipFill>
        <p:spPr>
          <a:xfrm>
            <a:off x="1157658" y="1521170"/>
            <a:ext cx="3558129" cy="4712720"/>
          </a:xfrm>
          <a:prstGeom prst="rect">
            <a:avLst/>
          </a:prstGeom>
        </p:spPr>
      </p:pic>
    </p:spTree>
    <p:extLst>
      <p:ext uri="{BB962C8B-B14F-4D97-AF65-F5344CB8AC3E}">
        <p14:creationId xmlns:p14="http://schemas.microsoft.com/office/powerpoint/2010/main" val="221482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1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093F9-AF2F-FC46-924A-279E40D5C726}"/>
              </a:ext>
            </a:extLst>
          </p:cNvPr>
          <p:cNvSpPr>
            <a:spLocks noGrp="1"/>
          </p:cNvSpPr>
          <p:nvPr>
            <p:ph type="title"/>
          </p:nvPr>
        </p:nvSpPr>
        <p:spPr>
          <a:xfrm>
            <a:off x="1790652" y="636989"/>
            <a:ext cx="6589200" cy="1280890"/>
          </a:xfrm>
        </p:spPr>
        <p:txBody>
          <a:bodyPr>
            <a:normAutofit/>
          </a:bodyPr>
          <a:lstStyle/>
          <a:p>
            <a:r>
              <a:rPr lang="en-US" sz="3200" b="1" dirty="0"/>
              <a:t>Root Riot Plant Starter Cubes</a:t>
            </a:r>
          </a:p>
        </p:txBody>
      </p:sp>
      <p:pic>
        <p:nvPicPr>
          <p:cNvPr id="9" name="Picture 8" descr="A picture containing piece, athletic game&#10;&#10;Description automatically generated">
            <a:extLst>
              <a:ext uri="{FF2B5EF4-FFF2-40B4-BE49-F238E27FC236}">
                <a16:creationId xmlns:a16="http://schemas.microsoft.com/office/drawing/2014/main" id="{3AC767C6-F39C-E249-9F03-C35DF8E56A70}"/>
              </a:ext>
            </a:extLst>
          </p:cNvPr>
          <p:cNvPicPr>
            <a:picLocks noChangeAspect="1"/>
          </p:cNvPicPr>
          <p:nvPr/>
        </p:nvPicPr>
        <p:blipFill>
          <a:blip r:embed="rId3"/>
          <a:stretch>
            <a:fillRect/>
          </a:stretch>
        </p:blipFill>
        <p:spPr>
          <a:xfrm rot="5400000">
            <a:off x="5075342" y="1401645"/>
            <a:ext cx="2714217" cy="4057934"/>
          </a:xfrm>
          <a:prstGeom prst="rect">
            <a:avLst/>
          </a:prstGeom>
        </p:spPr>
      </p:pic>
      <p:sp>
        <p:nvSpPr>
          <p:cNvPr id="30" name="Content Placeholder 16">
            <a:extLst>
              <a:ext uri="{FF2B5EF4-FFF2-40B4-BE49-F238E27FC236}">
                <a16:creationId xmlns:a16="http://schemas.microsoft.com/office/drawing/2014/main" id="{D66568AA-EF75-5943-9555-9ADD39C39314}"/>
              </a:ext>
            </a:extLst>
          </p:cNvPr>
          <p:cNvSpPr txBox="1">
            <a:spLocks/>
          </p:cNvSpPr>
          <p:nvPr/>
        </p:nvSpPr>
        <p:spPr>
          <a:xfrm>
            <a:off x="1935136" y="4943341"/>
            <a:ext cx="3021082" cy="111316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dirty="0"/>
          </a:p>
        </p:txBody>
      </p:sp>
      <p:sp>
        <p:nvSpPr>
          <p:cNvPr id="32" name="Content Placeholder 31">
            <a:extLst>
              <a:ext uri="{FF2B5EF4-FFF2-40B4-BE49-F238E27FC236}">
                <a16:creationId xmlns:a16="http://schemas.microsoft.com/office/drawing/2014/main" id="{9C92AB01-8921-D041-935C-5B3A146F5E2D}"/>
              </a:ext>
            </a:extLst>
          </p:cNvPr>
          <p:cNvSpPr>
            <a:spLocks noGrp="1"/>
          </p:cNvSpPr>
          <p:nvPr>
            <p:ph sz="half" idx="1"/>
          </p:nvPr>
        </p:nvSpPr>
        <p:spPr>
          <a:xfrm>
            <a:off x="1543171" y="5344733"/>
            <a:ext cx="3144738" cy="585128"/>
          </a:xfrm>
        </p:spPr>
        <p:txBody>
          <a:bodyPr>
            <a:noAutofit/>
          </a:bodyPr>
          <a:lstStyle/>
          <a:p>
            <a:r>
              <a:rPr lang="en-US" dirty="0"/>
              <a:t>There is a small hole in the center in which to stick your cutting </a:t>
            </a:r>
          </a:p>
        </p:txBody>
      </p:sp>
      <p:sp>
        <p:nvSpPr>
          <p:cNvPr id="36" name="Content Placeholder 35">
            <a:extLst>
              <a:ext uri="{FF2B5EF4-FFF2-40B4-BE49-F238E27FC236}">
                <a16:creationId xmlns:a16="http://schemas.microsoft.com/office/drawing/2014/main" id="{623AFFE3-8390-DE48-BBD3-6C991D59D5DC}"/>
              </a:ext>
            </a:extLst>
          </p:cNvPr>
          <p:cNvSpPr>
            <a:spLocks noGrp="1"/>
          </p:cNvSpPr>
          <p:nvPr>
            <p:ph sz="half" idx="2"/>
          </p:nvPr>
        </p:nvSpPr>
        <p:spPr>
          <a:xfrm>
            <a:off x="5079874" y="5422005"/>
            <a:ext cx="3454526" cy="482097"/>
          </a:xfrm>
        </p:spPr>
        <p:txBody>
          <a:bodyPr>
            <a:noAutofit/>
          </a:bodyPr>
          <a:lstStyle/>
          <a:p>
            <a:r>
              <a:rPr lang="en-US" dirty="0"/>
              <a:t>Here you can see their relative size to a golf ball</a:t>
            </a:r>
          </a:p>
        </p:txBody>
      </p:sp>
      <p:pic>
        <p:nvPicPr>
          <p:cNvPr id="38" name="Picture 37" descr="A picture containing cake, chocolate, piece, food&#10;&#10;Description automatically generated">
            <a:extLst>
              <a:ext uri="{FF2B5EF4-FFF2-40B4-BE49-F238E27FC236}">
                <a16:creationId xmlns:a16="http://schemas.microsoft.com/office/drawing/2014/main" id="{A39A3510-3C2A-864B-9919-AE66CD96A3AA}"/>
              </a:ext>
            </a:extLst>
          </p:cNvPr>
          <p:cNvPicPr>
            <a:picLocks noChangeAspect="1"/>
          </p:cNvPicPr>
          <p:nvPr/>
        </p:nvPicPr>
        <p:blipFill>
          <a:blip r:embed="rId4"/>
          <a:stretch>
            <a:fillRect/>
          </a:stretch>
        </p:blipFill>
        <p:spPr>
          <a:xfrm>
            <a:off x="1222406" y="2040767"/>
            <a:ext cx="3181077" cy="3181077"/>
          </a:xfrm>
          <a:prstGeom prst="rect">
            <a:avLst/>
          </a:prstGeom>
        </p:spPr>
      </p:pic>
      <p:cxnSp>
        <p:nvCxnSpPr>
          <p:cNvPr id="44" name="Straight Arrow Connector 43">
            <a:extLst>
              <a:ext uri="{FF2B5EF4-FFF2-40B4-BE49-F238E27FC236}">
                <a16:creationId xmlns:a16="http://schemas.microsoft.com/office/drawing/2014/main" id="{AF397AE8-A532-AA4A-AA28-149A42FC8649}"/>
              </a:ext>
            </a:extLst>
          </p:cNvPr>
          <p:cNvCxnSpPr>
            <a:cxnSpLocks/>
          </p:cNvCxnSpPr>
          <p:nvPr/>
        </p:nvCxnSpPr>
        <p:spPr>
          <a:xfrm>
            <a:off x="1365161" y="2176530"/>
            <a:ext cx="1313647" cy="28333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80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10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dissolve">
                                      <p:cBhvr>
                                        <p:cTn id="10"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CE1411FF-38DC-C54B-B2C3-AE0AEC62A5B5}"/>
              </a:ext>
            </a:extLst>
          </p:cNvPr>
          <p:cNvSpPr>
            <a:spLocks noGrp="1"/>
          </p:cNvSpPr>
          <p:nvPr>
            <p:ph type="title"/>
          </p:nvPr>
        </p:nvSpPr>
        <p:spPr>
          <a:xfrm>
            <a:off x="1643062" y="685800"/>
            <a:ext cx="6586538" cy="838200"/>
          </a:xfrm>
        </p:spPr>
        <p:txBody>
          <a:bodyPr>
            <a:normAutofit/>
          </a:bodyPr>
          <a:lstStyle/>
          <a:p>
            <a:r>
              <a:rPr lang="en-US" altLang="en-US" sz="3200" b="1" dirty="0">
                <a:ea typeface="ＭＳ Ｐゴシック" panose="020B0600070205080204" pitchFamily="34" charset="-128"/>
              </a:rPr>
              <a:t>Some Technical Stuff</a:t>
            </a:r>
          </a:p>
        </p:txBody>
      </p:sp>
      <p:sp>
        <p:nvSpPr>
          <p:cNvPr id="70658" name="Content Placeholder 2">
            <a:extLst>
              <a:ext uri="{FF2B5EF4-FFF2-40B4-BE49-F238E27FC236}">
                <a16:creationId xmlns:a16="http://schemas.microsoft.com/office/drawing/2014/main" id="{1980E71F-528F-F74A-BE75-98A92F8A58CA}"/>
              </a:ext>
            </a:extLst>
          </p:cNvPr>
          <p:cNvSpPr>
            <a:spLocks noGrp="1"/>
          </p:cNvSpPr>
          <p:nvPr>
            <p:ph idx="1"/>
          </p:nvPr>
        </p:nvSpPr>
        <p:spPr>
          <a:xfrm>
            <a:off x="914400" y="1371600"/>
            <a:ext cx="6118225" cy="5334000"/>
          </a:xfrm>
        </p:spPr>
        <p:txBody>
          <a:bodyPr>
            <a:normAutofit/>
          </a:bodyPr>
          <a:lstStyle/>
          <a:p>
            <a:pPr>
              <a:lnSpc>
                <a:spcPct val="120000"/>
              </a:lnSpc>
            </a:pPr>
            <a:r>
              <a:rPr lang="en-US" altLang="en-US" sz="1600" dirty="0">
                <a:solidFill>
                  <a:schemeClr val="tx1"/>
                </a:solidFill>
                <a:ea typeface="ＭＳ Ｐゴシック" panose="020B0600070205080204" pitchFamily="34" charset="-128"/>
              </a:rPr>
              <a:t>Most plant cuttings will produce their own rooting hormones in time.  Many clone easily by placing the cutting in clean water.</a:t>
            </a:r>
          </a:p>
          <a:p>
            <a:pPr>
              <a:lnSpc>
                <a:spcPct val="120000"/>
              </a:lnSpc>
            </a:pPr>
            <a:r>
              <a:rPr lang="en-US" altLang="en-US" sz="1600" dirty="0">
                <a:solidFill>
                  <a:schemeClr val="tx1"/>
                </a:solidFill>
                <a:ea typeface="ＭＳ Ｐゴシック" panose="020B0600070205080204" pitchFamily="34" charset="-128"/>
              </a:rPr>
              <a:t>Others may take a long time to develop roots without the use of a rooting hormone.  </a:t>
            </a:r>
          </a:p>
          <a:p>
            <a:pPr>
              <a:lnSpc>
                <a:spcPct val="120000"/>
              </a:lnSpc>
            </a:pPr>
            <a:r>
              <a:rPr lang="en-US" altLang="en-US" sz="1600" dirty="0">
                <a:solidFill>
                  <a:schemeClr val="tx1"/>
                </a:solidFill>
                <a:ea typeface="ＭＳ Ｐゴシック" panose="020B0600070205080204" pitchFamily="34" charset="-128"/>
              </a:rPr>
              <a:t>Auxin is a plant hormone that aids in the initiation of  adventitious* roots. Indole-3 acetic acid (IAA) is naturally occurring in plants and affects about every aspect of plant growth.  But some plants don’t produce adequate supplies of auxin and are difficult to root. Thus, we help! </a:t>
            </a:r>
          </a:p>
          <a:p>
            <a:pPr marL="0" indent="0">
              <a:lnSpc>
                <a:spcPct val="120000"/>
              </a:lnSpc>
              <a:buNone/>
            </a:pPr>
            <a:endParaRPr lang="en-US" altLang="en-US" sz="1600" dirty="0">
              <a:solidFill>
                <a:schemeClr val="tx1"/>
              </a:solidFill>
              <a:ea typeface="ＭＳ Ｐゴシック" panose="020B0600070205080204" pitchFamily="34" charset="-128"/>
            </a:endParaRPr>
          </a:p>
          <a:p>
            <a:pPr>
              <a:lnSpc>
                <a:spcPct val="120000"/>
              </a:lnSpc>
            </a:pPr>
            <a:r>
              <a:rPr lang="en-US" altLang="en-US" sz="1600" dirty="0">
                <a:solidFill>
                  <a:schemeClr val="tx1"/>
                </a:solidFill>
                <a:ea typeface="ＭＳ Ｐゴシック" panose="020B0600070205080204" pitchFamily="34" charset="-128"/>
              </a:rPr>
              <a:t>Most rooting products do not contain IAA, but rather a synthetic form of indole butyric acid (IBA) and/or naphthalene acetic acid (NAA), to improve success.</a:t>
            </a:r>
          </a:p>
        </p:txBody>
      </p:sp>
      <p:sp>
        <p:nvSpPr>
          <p:cNvPr id="4" name="TextBox 3">
            <a:extLst>
              <a:ext uri="{FF2B5EF4-FFF2-40B4-BE49-F238E27FC236}">
                <a16:creationId xmlns:a16="http://schemas.microsoft.com/office/drawing/2014/main" id="{EDFD5B69-1362-294A-9125-C87640ECDF4D}"/>
              </a:ext>
            </a:extLst>
          </p:cNvPr>
          <p:cNvSpPr txBox="1"/>
          <p:nvPr/>
        </p:nvSpPr>
        <p:spPr>
          <a:xfrm>
            <a:off x="1219200" y="4949825"/>
            <a:ext cx="5610225" cy="307975"/>
          </a:xfrm>
          <a:prstGeom prst="rect">
            <a:avLst/>
          </a:prstGeom>
          <a:noFill/>
        </p:spPr>
        <p:txBody>
          <a:bodyPr wrap="none">
            <a:spAutoFit/>
          </a:bodyPr>
          <a:lstStyle/>
          <a:p>
            <a:pPr>
              <a:defRPr/>
            </a:pPr>
            <a:r>
              <a:rPr lang="en-US" sz="1400" i="1" dirty="0">
                <a:solidFill>
                  <a:schemeClr val="tx1">
                    <a:lumMod val="75000"/>
                    <a:lumOff val="25000"/>
                  </a:schemeClr>
                </a:solidFill>
                <a:latin typeface="+mn-lt"/>
                <a:ea typeface="ＭＳ Ｐゴシック" charset="0"/>
                <a:cs typeface="ＭＳ Ｐゴシック" charset="0"/>
              </a:rPr>
              <a:t>*</a:t>
            </a:r>
            <a:r>
              <a:rPr lang="en-US" sz="1200" i="1" dirty="0">
                <a:solidFill>
                  <a:schemeClr val="tx1">
                    <a:lumMod val="75000"/>
                    <a:lumOff val="25000"/>
                  </a:schemeClr>
                </a:solidFill>
                <a:latin typeface="+mn-lt"/>
                <a:ea typeface="ＭＳ Ｐゴシック" charset="0"/>
                <a:cs typeface="ＭＳ Ｐゴシック" charset="0"/>
              </a:rPr>
              <a:t>Occurring in unusual or abnormal places, e.g., roots growing on a stem</a:t>
            </a:r>
          </a:p>
        </p:txBody>
      </p:sp>
      <p:pic>
        <p:nvPicPr>
          <p:cNvPr id="35844" name="Picture 4" descr="0-47-19+x+PoO+wrapped+%285%29.JPG">
            <a:extLst>
              <a:ext uri="{FF2B5EF4-FFF2-40B4-BE49-F238E27FC236}">
                <a16:creationId xmlns:a16="http://schemas.microsoft.com/office/drawing/2014/main" id="{2E78300E-EE15-9D40-BAFA-442C31C8D144}"/>
              </a:ext>
            </a:extLst>
          </p:cNvPr>
          <p:cNvPicPr>
            <a:picLocks noChangeAspect="1"/>
          </p:cNvPicPr>
          <p:nvPr/>
        </p:nvPicPr>
        <p:blipFill>
          <a:blip r:embed="rId2">
            <a:extLst>
              <a:ext uri="{28A0092B-C50C-407E-A947-70E740481C1C}">
                <a14:useLocalDpi xmlns:a14="http://schemas.microsoft.com/office/drawing/2010/main" val="0"/>
              </a:ext>
            </a:extLst>
          </a:blip>
          <a:srcRect r="27" b="47"/>
          <a:stretch>
            <a:fillRect/>
          </a:stretch>
        </p:blipFill>
        <p:spPr bwMode="auto">
          <a:xfrm rot="-5400000">
            <a:off x="6700044" y="1850231"/>
            <a:ext cx="24447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qdefault.jpg">
            <a:extLst>
              <a:ext uri="{FF2B5EF4-FFF2-40B4-BE49-F238E27FC236}">
                <a16:creationId xmlns:a16="http://schemas.microsoft.com/office/drawing/2014/main" id="{06B2F623-67C4-BA4F-BE01-2C8DC0A6926C}"/>
              </a:ext>
            </a:extLst>
          </p:cNvPr>
          <p:cNvPicPr>
            <a:picLocks noChangeAspect="1"/>
          </p:cNvPicPr>
          <p:nvPr/>
        </p:nvPicPr>
        <p:blipFill>
          <a:blip r:embed="rId3">
            <a:extLst>
              <a:ext uri="{28A0092B-C50C-407E-A947-70E740481C1C}">
                <a14:useLocalDpi xmlns:a14="http://schemas.microsoft.com/office/drawing/2010/main" val="0"/>
              </a:ext>
            </a:extLst>
          </a:blip>
          <a:srcRect r="66" b="-73"/>
          <a:stretch>
            <a:fillRect/>
          </a:stretch>
        </p:blipFill>
        <p:spPr bwMode="auto">
          <a:xfrm rot="-5400000">
            <a:off x="6778625" y="4492625"/>
            <a:ext cx="22288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Effect transition="in" filter="randombar(horizontal)">
                                      <p:cBhvr>
                                        <p:cTn id="7" dur="1000"/>
                                        <p:tgtEl>
                                          <p:spTgt spid="706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0658">
                                            <p:txEl>
                                              <p:pRg st="1" end="1"/>
                                            </p:txEl>
                                          </p:spTgt>
                                        </p:tgtEl>
                                        <p:attrNameLst>
                                          <p:attrName>style.visibility</p:attrName>
                                        </p:attrNameLst>
                                      </p:cBhvr>
                                      <p:to>
                                        <p:strVal val="visible"/>
                                      </p:to>
                                    </p:set>
                                    <p:animEffect transition="in" filter="randombar(horizontal)">
                                      <p:cBhvr>
                                        <p:cTn id="12" dur="1000"/>
                                        <p:tgtEl>
                                          <p:spTgt spid="706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70658">
                                            <p:txEl>
                                              <p:pRg st="2" end="2"/>
                                            </p:txEl>
                                          </p:spTgt>
                                        </p:tgtEl>
                                        <p:attrNameLst>
                                          <p:attrName>style.visibility</p:attrName>
                                        </p:attrNameLst>
                                      </p:cBhvr>
                                      <p:to>
                                        <p:strVal val="visible"/>
                                      </p:to>
                                    </p:set>
                                    <p:animEffect transition="in" filter="randombar(horizontal)">
                                      <p:cBhvr>
                                        <p:cTn id="17" dur="1000"/>
                                        <p:tgtEl>
                                          <p:spTgt spid="706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dissolve">
                                      <p:cBhvr>
                                        <p:cTn id="22" dur="1000"/>
                                        <p:tgtEl>
                                          <p:spTgt spid="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5844"/>
                                        </p:tgtEl>
                                        <p:attrNameLst>
                                          <p:attrName>style.visibility</p:attrName>
                                        </p:attrNameLst>
                                      </p:cBhvr>
                                      <p:to>
                                        <p:strVal val="visible"/>
                                      </p:to>
                                    </p:set>
                                    <p:animEffect transition="in" filter="dissolve">
                                      <p:cBhvr>
                                        <p:cTn id="27" dur="1000"/>
                                        <p:tgtEl>
                                          <p:spTgt spid="35844"/>
                                        </p:tgtEl>
                                      </p:cBhvr>
                                    </p:animEffect>
                                  </p:childTnLst>
                                </p:cTn>
                              </p:par>
                            </p:childTnLst>
                          </p:cTn>
                        </p:par>
                        <p:par>
                          <p:cTn id="28" fill="hold" nodeType="afterGroup">
                            <p:stCondLst>
                              <p:cond delay="1000"/>
                            </p:stCondLst>
                            <p:childTnLst>
                              <p:par>
                                <p:cTn id="29" presetID="9" presetClass="entr" presetSubtype="0" fill="hold" nodeType="afterEffect">
                                  <p:stCondLst>
                                    <p:cond delay="100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1000"/>
                                        <p:tgtEl>
                                          <p:spTgt spid="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70658">
                                            <p:txEl>
                                              <p:pRg st="4" end="4"/>
                                            </p:txEl>
                                          </p:spTgt>
                                        </p:tgtEl>
                                        <p:attrNameLst>
                                          <p:attrName>style.visibility</p:attrName>
                                        </p:attrNameLst>
                                      </p:cBhvr>
                                      <p:to>
                                        <p:strVal val="visible"/>
                                      </p:to>
                                    </p:set>
                                    <p:animEffect transition="in" filter="randombar(horizontal)">
                                      <p:cBhvr>
                                        <p:cTn id="36" dur="1000"/>
                                        <p:tgtEl>
                                          <p:spTgt spid="706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9AEA497E-B437-4249-BCFA-81C3D5410A00}"/>
              </a:ext>
            </a:extLst>
          </p:cNvPr>
          <p:cNvSpPr>
            <a:spLocks noGrp="1"/>
          </p:cNvSpPr>
          <p:nvPr>
            <p:ph type="title"/>
          </p:nvPr>
        </p:nvSpPr>
        <p:spPr>
          <a:xfrm>
            <a:off x="1828800" y="700310"/>
            <a:ext cx="6589199" cy="128089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Rooting Hormone</a:t>
            </a:r>
          </a:p>
        </p:txBody>
      </p:sp>
      <p:sp>
        <p:nvSpPr>
          <p:cNvPr id="33794" name="Rectangle 3">
            <a:extLst>
              <a:ext uri="{FF2B5EF4-FFF2-40B4-BE49-F238E27FC236}">
                <a16:creationId xmlns:a16="http://schemas.microsoft.com/office/drawing/2014/main" id="{70AEE9C5-BC3B-2840-B726-D47B95253F24}"/>
              </a:ext>
            </a:extLst>
          </p:cNvPr>
          <p:cNvSpPr>
            <a:spLocks noGrp="1"/>
          </p:cNvSpPr>
          <p:nvPr>
            <p:ph idx="1"/>
          </p:nvPr>
        </p:nvSpPr>
        <p:spPr>
          <a:xfrm>
            <a:off x="1295400" y="1371600"/>
            <a:ext cx="6553200" cy="5105400"/>
          </a:xfrm>
        </p:spPr>
        <p:txBody>
          <a:bodyPr>
            <a:normAutofit fontScale="92500"/>
          </a:bodyPr>
          <a:lstStyle/>
          <a:p>
            <a:pPr eaLnBrk="1" hangingPunct="1">
              <a:lnSpc>
                <a:spcPct val="150000"/>
              </a:lnSpc>
            </a:pPr>
            <a:r>
              <a:rPr lang="en-US" altLang="en-US" sz="2000" dirty="0">
                <a:solidFill>
                  <a:schemeClr val="tx1"/>
                </a:solidFill>
                <a:ea typeface="ＭＳ Ｐゴシック" panose="020B0600070205080204" pitchFamily="34" charset="-128"/>
              </a:rPr>
              <a:t>Synthetic forms include powder (Rootone®, Hormodin®, etc.), liquid (Dip ‘N Grow®, Wood’s, etc.) or gels, such as Clonex®</a:t>
            </a:r>
          </a:p>
          <a:p>
            <a:pPr eaLnBrk="1" hangingPunct="1">
              <a:lnSpc>
                <a:spcPct val="150000"/>
              </a:lnSpc>
            </a:pPr>
            <a:r>
              <a:rPr lang="en-US" altLang="en-US" sz="2000" dirty="0">
                <a:solidFill>
                  <a:schemeClr val="tx1"/>
                </a:solidFill>
                <a:ea typeface="ＭＳ Ｐゴシック" panose="020B0600070205080204" pitchFamily="34" charset="-128"/>
              </a:rPr>
              <a:t>Naturally occurring hormones include; </a:t>
            </a:r>
          </a:p>
          <a:p>
            <a:pPr lvl="1" eaLnBrk="1" hangingPunct="1">
              <a:lnSpc>
                <a:spcPct val="150000"/>
              </a:lnSpc>
            </a:pPr>
            <a:r>
              <a:rPr lang="en-US" altLang="en-US" sz="2000" dirty="0">
                <a:solidFill>
                  <a:schemeClr val="tx1"/>
                </a:solidFill>
                <a:ea typeface="ＭＳ Ｐゴシック" panose="020B0600070205080204" pitchFamily="34" charset="-128"/>
              </a:rPr>
              <a:t>Willow extract contains two auxin hormones found in high concentration in the growing tips of the branches – works as well as synthetics!</a:t>
            </a:r>
          </a:p>
          <a:p>
            <a:pPr lvl="1" eaLnBrk="1" hangingPunct="1">
              <a:lnSpc>
                <a:spcPct val="150000"/>
              </a:lnSpc>
            </a:pPr>
            <a:r>
              <a:rPr lang="en-US" altLang="en-US" sz="2000" dirty="0">
                <a:solidFill>
                  <a:schemeClr val="tx1"/>
                </a:solidFill>
                <a:ea typeface="ＭＳ Ｐゴシック" panose="020B0600070205080204" pitchFamily="34" charset="-128"/>
              </a:rPr>
              <a:t>Honey or cinnamon can protect the tender cuttings from pathogens and allow the natural rooting hormones to work </a:t>
            </a:r>
          </a:p>
          <a:p>
            <a:pPr eaLnBrk="1" hangingPunct="1">
              <a:lnSpc>
                <a:spcPct val="125000"/>
              </a:lnSpc>
            </a:pPr>
            <a:endParaRPr lang="en-US" altLang="en-US" dirty="0">
              <a:solidFill>
                <a:schemeClr val="tx1"/>
              </a:solidFill>
              <a:ea typeface="ＭＳ Ｐゴシック" panose="020B0600070205080204" pitchFamily="34" charset="-128"/>
            </a:endParaRPr>
          </a:p>
          <a:p>
            <a:pPr eaLnBrk="1" hangingPunct="1">
              <a:lnSpc>
                <a:spcPct val="125000"/>
              </a:lnSpc>
            </a:pPr>
            <a:endParaRPr lang="en-US" altLang="en-US" dirty="0">
              <a:solidFill>
                <a:schemeClr val="tx1"/>
              </a:solidFill>
              <a:ea typeface="ＭＳ Ｐゴシック" panose="020B0600070205080204" pitchFamily="34" charset="-128"/>
            </a:endParaRPr>
          </a:p>
          <a:p>
            <a:pPr eaLnBrk="1" hangingPunct="1">
              <a:lnSpc>
                <a:spcPct val="125000"/>
              </a:lnSpc>
              <a:buFont typeface="Wingdings" pitchFamily="2" charset="2"/>
              <a:buNone/>
            </a:pPr>
            <a:endParaRPr lang="en-US" altLang="en-US" dirty="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barn(inVertical)">
                                      <p:cBhvr>
                                        <p:cTn id="7" dur="10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barn(inVertical)">
                                      <p:cBhvr>
                                        <p:cTn id="12" dur="1000"/>
                                        <p:tgtEl>
                                          <p:spTgt spid="337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barn(inVertical)">
                                      <p:cBhvr>
                                        <p:cTn id="17" dur="1000"/>
                                        <p:tgtEl>
                                          <p:spTgt spid="3379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33794">
                                            <p:txEl>
                                              <p:pRg st="3" end="3"/>
                                            </p:txEl>
                                          </p:spTgt>
                                        </p:tgtEl>
                                        <p:attrNameLst>
                                          <p:attrName>style.visibility</p:attrName>
                                        </p:attrNameLst>
                                      </p:cBhvr>
                                      <p:to>
                                        <p:strVal val="visible"/>
                                      </p:to>
                                    </p:set>
                                    <p:animEffect transition="in" filter="barn(inVertical)">
                                      <p:cBhvr>
                                        <p:cTn id="22" dur="1000"/>
                                        <p:tgtEl>
                                          <p:spTgt spid="337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3F96E-47CE-5245-BBCD-2CBF0BCE349E}"/>
              </a:ext>
            </a:extLst>
          </p:cNvPr>
          <p:cNvSpPr>
            <a:spLocks noGrp="1"/>
          </p:cNvSpPr>
          <p:nvPr>
            <p:ph type="title"/>
          </p:nvPr>
        </p:nvSpPr>
        <p:spPr>
          <a:xfrm>
            <a:off x="1752600" y="685800"/>
            <a:ext cx="6589199" cy="1280890"/>
          </a:xfrm>
        </p:spPr>
        <p:txBody>
          <a:bodyPr>
            <a:normAutofit/>
          </a:bodyPr>
          <a:lstStyle/>
          <a:p>
            <a:r>
              <a:rPr lang="en-US" sz="3200" b="1" dirty="0"/>
              <a:t>Some Rooting Hormones</a:t>
            </a:r>
          </a:p>
        </p:txBody>
      </p:sp>
      <p:pic>
        <p:nvPicPr>
          <p:cNvPr id="4" name="Picture 2" descr="IMG_1329.jpg">
            <a:extLst>
              <a:ext uri="{FF2B5EF4-FFF2-40B4-BE49-F238E27FC236}">
                <a16:creationId xmlns:a16="http://schemas.microsoft.com/office/drawing/2014/main" id="{3DFB5730-9B44-434C-AF30-218E95D9FF0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3100" y="2259499"/>
            <a:ext cx="6591300" cy="352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FC3165A-D156-084B-BE61-183F4B22E747}"/>
              </a:ext>
            </a:extLst>
          </p:cNvPr>
          <p:cNvSpPr txBox="1"/>
          <p:nvPr/>
        </p:nvSpPr>
        <p:spPr>
          <a:xfrm>
            <a:off x="2362200" y="5867400"/>
            <a:ext cx="797013" cy="338554"/>
          </a:xfrm>
          <a:prstGeom prst="rect">
            <a:avLst/>
          </a:prstGeom>
          <a:noFill/>
        </p:spPr>
        <p:txBody>
          <a:bodyPr wrap="none" rtlCol="0">
            <a:spAutoFit/>
          </a:bodyPr>
          <a:lstStyle/>
          <a:p>
            <a:r>
              <a:rPr lang="en-US" sz="1600" dirty="0"/>
              <a:t>.057% </a:t>
            </a:r>
          </a:p>
        </p:txBody>
      </p:sp>
      <p:sp>
        <p:nvSpPr>
          <p:cNvPr id="6" name="TextBox 5">
            <a:extLst>
              <a:ext uri="{FF2B5EF4-FFF2-40B4-BE49-F238E27FC236}">
                <a16:creationId xmlns:a16="http://schemas.microsoft.com/office/drawing/2014/main" id="{6F70F466-340E-1D4C-A5D8-11780C445F4E}"/>
              </a:ext>
            </a:extLst>
          </p:cNvPr>
          <p:cNvSpPr txBox="1"/>
          <p:nvPr/>
        </p:nvSpPr>
        <p:spPr>
          <a:xfrm>
            <a:off x="3618637" y="5867400"/>
            <a:ext cx="569387" cy="338554"/>
          </a:xfrm>
          <a:prstGeom prst="rect">
            <a:avLst/>
          </a:prstGeom>
          <a:noFill/>
        </p:spPr>
        <p:txBody>
          <a:bodyPr wrap="none" rtlCol="0">
            <a:spAutoFit/>
          </a:bodyPr>
          <a:lstStyle/>
          <a:p>
            <a:r>
              <a:rPr lang="en-US" sz="1600" dirty="0"/>
              <a:t>.3% </a:t>
            </a:r>
          </a:p>
        </p:txBody>
      </p:sp>
      <p:sp>
        <p:nvSpPr>
          <p:cNvPr id="7" name="TextBox 6">
            <a:extLst>
              <a:ext uri="{FF2B5EF4-FFF2-40B4-BE49-F238E27FC236}">
                <a16:creationId xmlns:a16="http://schemas.microsoft.com/office/drawing/2014/main" id="{0B048B15-EBF6-FF44-965E-A972CB6F7F0B}"/>
              </a:ext>
            </a:extLst>
          </p:cNvPr>
          <p:cNvSpPr txBox="1"/>
          <p:nvPr/>
        </p:nvSpPr>
        <p:spPr>
          <a:xfrm>
            <a:off x="4789517" y="5867400"/>
            <a:ext cx="569387" cy="338554"/>
          </a:xfrm>
          <a:prstGeom prst="rect">
            <a:avLst/>
          </a:prstGeom>
          <a:noFill/>
        </p:spPr>
        <p:txBody>
          <a:bodyPr wrap="none" rtlCol="0">
            <a:spAutoFit/>
          </a:bodyPr>
          <a:lstStyle/>
          <a:p>
            <a:r>
              <a:rPr lang="en-US" sz="1600" dirty="0"/>
              <a:t>.8% </a:t>
            </a:r>
          </a:p>
        </p:txBody>
      </p:sp>
      <p:sp>
        <p:nvSpPr>
          <p:cNvPr id="8" name="TextBox 7">
            <a:extLst>
              <a:ext uri="{FF2B5EF4-FFF2-40B4-BE49-F238E27FC236}">
                <a16:creationId xmlns:a16="http://schemas.microsoft.com/office/drawing/2014/main" id="{90D81E3E-817B-FE4C-8546-D2F32B4664D8}"/>
              </a:ext>
            </a:extLst>
          </p:cNvPr>
          <p:cNvSpPr txBox="1"/>
          <p:nvPr/>
        </p:nvSpPr>
        <p:spPr>
          <a:xfrm>
            <a:off x="6032877" y="5867400"/>
            <a:ext cx="683200" cy="338554"/>
          </a:xfrm>
          <a:prstGeom prst="rect">
            <a:avLst/>
          </a:prstGeom>
          <a:noFill/>
        </p:spPr>
        <p:txBody>
          <a:bodyPr wrap="none" rtlCol="0">
            <a:spAutoFit/>
          </a:bodyPr>
          <a:lstStyle/>
          <a:p>
            <a:r>
              <a:rPr lang="en-US" sz="1600" dirty="0"/>
              <a:t>.31% </a:t>
            </a:r>
          </a:p>
        </p:txBody>
      </p:sp>
      <p:sp>
        <p:nvSpPr>
          <p:cNvPr id="9" name="TextBox 8">
            <a:extLst>
              <a:ext uri="{FF2B5EF4-FFF2-40B4-BE49-F238E27FC236}">
                <a16:creationId xmlns:a16="http://schemas.microsoft.com/office/drawing/2014/main" id="{157274D3-883D-A14B-8066-89C82B004C50}"/>
              </a:ext>
            </a:extLst>
          </p:cNvPr>
          <p:cNvSpPr txBox="1"/>
          <p:nvPr/>
        </p:nvSpPr>
        <p:spPr>
          <a:xfrm>
            <a:off x="7352437" y="5833646"/>
            <a:ext cx="797013" cy="338554"/>
          </a:xfrm>
          <a:prstGeom prst="rect">
            <a:avLst/>
          </a:prstGeom>
          <a:noFill/>
        </p:spPr>
        <p:txBody>
          <a:bodyPr wrap="none" rtlCol="0">
            <a:spAutoFit/>
          </a:bodyPr>
          <a:lstStyle/>
          <a:p>
            <a:r>
              <a:rPr lang="en-US" sz="1600" dirty="0"/>
              <a:t>1.03% </a:t>
            </a:r>
          </a:p>
        </p:txBody>
      </p:sp>
      <p:sp>
        <p:nvSpPr>
          <p:cNvPr id="10" name="TextBox 9">
            <a:extLst>
              <a:ext uri="{FF2B5EF4-FFF2-40B4-BE49-F238E27FC236}">
                <a16:creationId xmlns:a16="http://schemas.microsoft.com/office/drawing/2014/main" id="{4959ABAE-4696-A841-BF04-46AE63DB5CD4}"/>
              </a:ext>
            </a:extLst>
          </p:cNvPr>
          <p:cNvSpPr txBox="1"/>
          <p:nvPr/>
        </p:nvSpPr>
        <p:spPr>
          <a:xfrm>
            <a:off x="2895600" y="6287869"/>
            <a:ext cx="4078361" cy="338554"/>
          </a:xfrm>
          <a:prstGeom prst="rect">
            <a:avLst/>
          </a:prstGeom>
          <a:noFill/>
        </p:spPr>
        <p:txBody>
          <a:bodyPr wrap="none" rtlCol="0">
            <a:spAutoFit/>
          </a:bodyPr>
          <a:lstStyle/>
          <a:p>
            <a:r>
              <a:rPr lang="en-US" altLang="en-US" sz="1600" dirty="0"/>
              <a:t>Percentage of Indole butyric acid (IBA)</a:t>
            </a:r>
            <a:endParaRPr lang="en-US" dirty="0"/>
          </a:p>
        </p:txBody>
      </p:sp>
    </p:spTree>
    <p:extLst>
      <p:ext uri="{BB962C8B-B14F-4D97-AF65-F5344CB8AC3E}">
        <p14:creationId xmlns:p14="http://schemas.microsoft.com/office/powerpoint/2010/main" val="1006595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0B4FC-5CB2-454F-A855-FE037E4B57DF}"/>
              </a:ext>
            </a:extLst>
          </p:cNvPr>
          <p:cNvSpPr>
            <a:spLocks noGrp="1"/>
          </p:cNvSpPr>
          <p:nvPr>
            <p:ph type="title"/>
          </p:nvPr>
        </p:nvSpPr>
        <p:spPr>
          <a:xfrm>
            <a:off x="1602294" y="624110"/>
            <a:ext cx="6841612" cy="1280890"/>
          </a:xfrm>
        </p:spPr>
        <p:txBody>
          <a:bodyPr>
            <a:normAutofit/>
          </a:bodyPr>
          <a:lstStyle/>
          <a:p>
            <a:r>
              <a:rPr lang="en-US" sz="3200" b="1" dirty="0">
                <a:solidFill>
                  <a:schemeClr val="tx1">
                    <a:lumMod val="75000"/>
                    <a:lumOff val="25000"/>
                  </a:schemeClr>
                </a:solidFill>
              </a:rPr>
              <a:t>A Gel Hormone We Use</a:t>
            </a:r>
          </a:p>
        </p:txBody>
      </p:sp>
      <p:sp>
        <p:nvSpPr>
          <p:cNvPr id="3" name="Content Placeholder 2">
            <a:extLst>
              <a:ext uri="{FF2B5EF4-FFF2-40B4-BE49-F238E27FC236}">
                <a16:creationId xmlns:a16="http://schemas.microsoft.com/office/drawing/2014/main" id="{B39EC783-8566-1D4C-9AFB-3930B706295E}"/>
              </a:ext>
            </a:extLst>
          </p:cNvPr>
          <p:cNvSpPr>
            <a:spLocks noGrp="1"/>
          </p:cNvSpPr>
          <p:nvPr>
            <p:ph idx="1"/>
          </p:nvPr>
        </p:nvSpPr>
        <p:spPr>
          <a:xfrm>
            <a:off x="4281142" y="2006277"/>
            <a:ext cx="4345856" cy="4252452"/>
          </a:xfrm>
        </p:spPr>
        <p:txBody>
          <a:bodyPr>
            <a:noAutofit/>
          </a:bodyPr>
          <a:lstStyle/>
          <a:p>
            <a:pPr>
              <a:spcBef>
                <a:spcPts val="2800"/>
              </a:spcBef>
            </a:pPr>
            <a:r>
              <a:rPr lang="en-US" dirty="0">
                <a:solidFill>
                  <a:schemeClr val="tx1"/>
                </a:solidFill>
              </a:rPr>
              <a:t>Clonex </a:t>
            </a:r>
            <a:r>
              <a:rPr lang="en-US" altLang="en-US" dirty="0">
                <a:solidFill>
                  <a:schemeClr val="tx1"/>
                </a:solidFill>
                <a:ea typeface="ＭＳ Ｐゴシック" panose="020B0600070205080204" pitchFamily="34" charset="-128"/>
              </a:rPr>
              <a:t>® </a:t>
            </a:r>
            <a:r>
              <a:rPr lang="en-US" dirty="0">
                <a:solidFill>
                  <a:schemeClr val="tx1"/>
                </a:solidFill>
              </a:rPr>
              <a:t>Rooting Gel encourages rapid root development while helping to minimize plant stress</a:t>
            </a:r>
          </a:p>
          <a:p>
            <a:pPr>
              <a:spcBef>
                <a:spcPts val="2800"/>
              </a:spcBef>
            </a:pPr>
            <a:r>
              <a:rPr lang="en-US" dirty="0">
                <a:solidFill>
                  <a:schemeClr val="tx1"/>
                </a:solidFill>
              </a:rPr>
              <a:t>It  will remain in contact around the stem, sealing the cut tissue and then supplying the hormones needed to promote root cell development</a:t>
            </a:r>
          </a:p>
          <a:p>
            <a:pPr>
              <a:spcBef>
                <a:spcPts val="2800"/>
              </a:spcBef>
            </a:pPr>
            <a:r>
              <a:rPr lang="en-US" dirty="0">
                <a:solidFill>
                  <a:schemeClr val="tx1"/>
                </a:solidFill>
              </a:rPr>
              <a:t>It is registered with the EPA and is approved for use on all food crops, including medicinal plants</a:t>
            </a:r>
          </a:p>
          <a:p>
            <a:pPr>
              <a:spcBef>
                <a:spcPts val="2800"/>
              </a:spcBef>
            </a:pPr>
            <a:endParaRPr lang="en-US" dirty="0">
              <a:solidFill>
                <a:schemeClr val="tx1"/>
              </a:solidFill>
            </a:endParaRPr>
          </a:p>
          <a:p>
            <a:endParaRPr lang="en-US" dirty="0">
              <a:solidFill>
                <a:schemeClr val="tx1"/>
              </a:solidFill>
            </a:endParaRPr>
          </a:p>
          <a:p>
            <a:endParaRPr lang="en-US" dirty="0"/>
          </a:p>
        </p:txBody>
      </p:sp>
      <p:pic>
        <p:nvPicPr>
          <p:cNvPr id="4" name="Picture 3" descr="A black bottle with a plant in it&#10;&#10;Description automatically generated with low confidence">
            <a:extLst>
              <a:ext uri="{FF2B5EF4-FFF2-40B4-BE49-F238E27FC236}">
                <a16:creationId xmlns:a16="http://schemas.microsoft.com/office/drawing/2014/main" id="{ADA5CCC1-062C-A247-874F-E76B860ADE1B}"/>
              </a:ext>
            </a:extLst>
          </p:cNvPr>
          <p:cNvPicPr>
            <a:picLocks noChangeAspect="1"/>
          </p:cNvPicPr>
          <p:nvPr/>
        </p:nvPicPr>
        <p:blipFill>
          <a:blip r:embed="rId3"/>
          <a:stretch>
            <a:fillRect/>
          </a:stretch>
        </p:blipFill>
        <p:spPr>
          <a:xfrm>
            <a:off x="1594637" y="2106593"/>
            <a:ext cx="2318915" cy="3804630"/>
          </a:xfrm>
          <a:prstGeom prst="rect">
            <a:avLst/>
          </a:prstGeom>
        </p:spPr>
      </p:pic>
    </p:spTree>
    <p:extLst>
      <p:ext uri="{BB962C8B-B14F-4D97-AF65-F5344CB8AC3E}">
        <p14:creationId xmlns:p14="http://schemas.microsoft.com/office/powerpoint/2010/main" val="140579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FFF3DD1-F017-A04D-B7C7-3D44213C302F}"/>
              </a:ext>
            </a:extLst>
          </p:cNvPr>
          <p:cNvSpPr>
            <a:spLocks noGrp="1"/>
          </p:cNvSpPr>
          <p:nvPr>
            <p:ph type="title"/>
          </p:nvPr>
        </p:nvSpPr>
        <p:spPr>
          <a:xfrm>
            <a:off x="1828800" y="700310"/>
            <a:ext cx="6589199" cy="128089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Using A Rooting Hormone</a:t>
            </a:r>
          </a:p>
        </p:txBody>
      </p:sp>
      <p:sp>
        <p:nvSpPr>
          <p:cNvPr id="33794" name="Rectangle 3">
            <a:extLst>
              <a:ext uri="{FF2B5EF4-FFF2-40B4-BE49-F238E27FC236}">
                <a16:creationId xmlns:a16="http://schemas.microsoft.com/office/drawing/2014/main" id="{4A47DEA9-4A50-8842-B568-71B8D46AE7C1}"/>
              </a:ext>
            </a:extLst>
          </p:cNvPr>
          <p:cNvSpPr>
            <a:spLocks noGrp="1"/>
          </p:cNvSpPr>
          <p:nvPr>
            <p:ph idx="1"/>
          </p:nvPr>
        </p:nvSpPr>
        <p:spPr>
          <a:xfrm>
            <a:off x="1089025" y="1463675"/>
            <a:ext cx="7064375" cy="4708525"/>
          </a:xfrm>
        </p:spPr>
        <p:txBody>
          <a:bodyPr>
            <a:normAutofit/>
          </a:bodyPr>
          <a:lstStyle/>
          <a:p>
            <a:pPr eaLnBrk="1" hangingPunct="1">
              <a:lnSpc>
                <a:spcPct val="150000"/>
              </a:lnSpc>
            </a:pPr>
            <a:r>
              <a:rPr lang="en-US" altLang="en-US" sz="2000" dirty="0">
                <a:solidFill>
                  <a:schemeClr val="tx1"/>
                </a:solidFill>
                <a:ea typeface="ＭＳ Ｐゴシック" panose="020B0600070205080204" pitchFamily="34" charset="-128"/>
              </a:rPr>
              <a:t>With all synthetics – put a small amount for use into a separate container to </a:t>
            </a:r>
            <a:r>
              <a:rPr lang="en-US" altLang="en-US" sz="2000" u="sng" dirty="0">
                <a:solidFill>
                  <a:schemeClr val="tx1"/>
                </a:solidFill>
                <a:ea typeface="ＭＳ Ｐゴシック" panose="020B0600070205080204" pitchFamily="34" charset="-128"/>
              </a:rPr>
              <a:t>avoid contamination</a:t>
            </a:r>
            <a:r>
              <a:rPr lang="en-US" altLang="en-US" sz="2000" dirty="0">
                <a:solidFill>
                  <a:schemeClr val="tx1"/>
                </a:solidFill>
                <a:ea typeface="ＭＳ Ｐゴシック" panose="020B0600070205080204" pitchFamily="34" charset="-128"/>
              </a:rPr>
              <a:t> of the entire supply</a:t>
            </a:r>
          </a:p>
          <a:p>
            <a:pPr eaLnBrk="1" hangingPunct="1">
              <a:lnSpc>
                <a:spcPct val="150000"/>
              </a:lnSpc>
            </a:pPr>
            <a:r>
              <a:rPr lang="en-US" altLang="en-US" sz="2000" dirty="0">
                <a:solidFill>
                  <a:schemeClr val="tx1"/>
                </a:solidFill>
                <a:ea typeface="ＭＳ Ｐゴシック" panose="020B0600070205080204" pitchFamily="34" charset="-128"/>
              </a:rPr>
              <a:t>Liquid forms can be ready-to-use or concentrated. Do as above with the ready-to-use, while the concentrated requires dilution, so it is made in a separate container</a:t>
            </a:r>
          </a:p>
          <a:p>
            <a:pPr eaLnBrk="1" hangingPunct="1">
              <a:lnSpc>
                <a:spcPct val="150000"/>
              </a:lnSpc>
            </a:pPr>
            <a:r>
              <a:rPr lang="en-US" altLang="en-US" sz="2000" dirty="0">
                <a:solidFill>
                  <a:schemeClr val="tx1"/>
                </a:solidFill>
                <a:ea typeface="ＭＳ Ｐゴシック" panose="020B0600070205080204" pitchFamily="34" charset="-128"/>
              </a:rPr>
              <a:t>Gels have an advantage – they help seal the cut plant tissue and promote new root growth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checkerboard(across)">
                                      <p:cBhvr>
                                        <p:cTn id="7" dur="10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checkerboard(across)">
                                      <p:cBhvr>
                                        <p:cTn id="12" dur="1000"/>
                                        <p:tgtEl>
                                          <p:spTgt spid="337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checkerboard(across)">
                                      <p:cBhvr>
                                        <p:cTn id="17" dur="1000"/>
                                        <p:tgtEl>
                                          <p:spTgt spid="337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AF562EE1-A615-6047-AF9E-32F66741BD8C}"/>
              </a:ext>
            </a:extLst>
          </p:cNvPr>
          <p:cNvSpPr>
            <a:spLocks noGrp="1"/>
          </p:cNvSpPr>
          <p:nvPr>
            <p:ph type="title"/>
          </p:nvPr>
        </p:nvSpPr>
        <p:spPr>
          <a:xfrm>
            <a:off x="1945201" y="624110"/>
            <a:ext cx="6589199" cy="612552"/>
          </a:xfrm>
        </p:spPr>
        <p:txBody>
          <a:bodyPr>
            <a:normAutofit/>
          </a:bodyPr>
          <a:lstStyle/>
          <a:p>
            <a:pPr eaLnBrk="1" hangingPunct="1"/>
            <a:r>
              <a:rPr lang="en-US" altLang="en-US" sz="3200" b="1" dirty="0">
                <a:ea typeface="ＭＳ Ｐゴシック" panose="020B0600070205080204" pitchFamily="34" charset="-128"/>
              </a:rPr>
              <a:t>Preparing Growing Container</a:t>
            </a:r>
          </a:p>
        </p:txBody>
      </p:sp>
      <p:sp>
        <p:nvSpPr>
          <p:cNvPr id="31746" name="Content Placeholder 2">
            <a:extLst>
              <a:ext uri="{FF2B5EF4-FFF2-40B4-BE49-F238E27FC236}">
                <a16:creationId xmlns:a16="http://schemas.microsoft.com/office/drawing/2014/main" id="{8BD6965B-838E-9F4F-8500-00DDF52E5061}"/>
              </a:ext>
            </a:extLst>
          </p:cNvPr>
          <p:cNvSpPr>
            <a:spLocks noGrp="1"/>
          </p:cNvSpPr>
          <p:nvPr>
            <p:ph idx="1"/>
          </p:nvPr>
        </p:nvSpPr>
        <p:spPr>
          <a:xfrm>
            <a:off x="4343400" y="1459253"/>
            <a:ext cx="4267200" cy="4860523"/>
          </a:xfrm>
        </p:spPr>
        <p:txBody>
          <a:bodyPr>
            <a:noAutofit/>
          </a:bodyPr>
          <a:lstStyle/>
          <a:p>
            <a:pPr eaLnBrk="1" hangingPunct="1">
              <a:lnSpc>
                <a:spcPct val="150000"/>
              </a:lnSpc>
            </a:pPr>
            <a:r>
              <a:rPr lang="en-US" altLang="en-US" sz="1600" dirty="0">
                <a:solidFill>
                  <a:schemeClr val="tx1"/>
                </a:solidFill>
                <a:ea typeface="ＭＳ Ｐゴシック" panose="020B0600070205080204" pitchFamily="34" charset="-128"/>
              </a:rPr>
              <a:t>A 4-inch container (top) is probably big enuf for minis or miniflora’s </a:t>
            </a:r>
          </a:p>
          <a:p>
            <a:pPr eaLnBrk="1" hangingPunct="1">
              <a:lnSpc>
                <a:spcPct val="150000"/>
              </a:lnSpc>
            </a:pPr>
            <a:r>
              <a:rPr lang="en-US" altLang="en-US" sz="1600" dirty="0">
                <a:solidFill>
                  <a:schemeClr val="tx1"/>
                </a:solidFill>
                <a:ea typeface="ＭＳ Ｐゴシック" panose="020B0600070205080204" pitchFamily="34" charset="-128"/>
              </a:rPr>
              <a:t>The 6-inch (lower) or a half gallon would work well with the larger roses</a:t>
            </a:r>
          </a:p>
          <a:p>
            <a:pPr eaLnBrk="1" hangingPunct="1">
              <a:lnSpc>
                <a:spcPct val="150000"/>
              </a:lnSpc>
            </a:pPr>
            <a:r>
              <a:rPr lang="en-US" altLang="en-US" sz="1600" dirty="0">
                <a:solidFill>
                  <a:schemeClr val="tx1"/>
                </a:solidFill>
                <a:ea typeface="ＭＳ Ｐゴシック" panose="020B0600070205080204" pitchFamily="34" charset="-128"/>
              </a:rPr>
              <a:t>Put sterile potting mix in bottom so top of rooting cube will be just below top of container</a:t>
            </a:r>
          </a:p>
          <a:p>
            <a:pPr eaLnBrk="1" hangingPunct="1">
              <a:lnSpc>
                <a:spcPct val="150000"/>
              </a:lnSpc>
            </a:pPr>
            <a:r>
              <a:rPr lang="en-US" altLang="en-US" sz="1600" dirty="0">
                <a:solidFill>
                  <a:schemeClr val="tx1"/>
                </a:solidFill>
                <a:ea typeface="ＭＳ Ｐゴシック" panose="020B0600070205080204" pitchFamily="34" charset="-128"/>
              </a:rPr>
              <a:t>Insert rooting cube</a:t>
            </a:r>
          </a:p>
          <a:p>
            <a:pPr eaLnBrk="1" hangingPunct="1">
              <a:lnSpc>
                <a:spcPct val="150000"/>
              </a:lnSpc>
            </a:pPr>
            <a:r>
              <a:rPr lang="en-US" altLang="en-US" sz="1600" dirty="0">
                <a:solidFill>
                  <a:schemeClr val="tx1"/>
                </a:solidFill>
                <a:ea typeface="ＭＳ Ｐゴシック" panose="020B0600070205080204" pitchFamily="34" charset="-128"/>
              </a:rPr>
              <a:t>Fill container around rooting cube with sterile potting mix and water well</a:t>
            </a:r>
          </a:p>
          <a:p>
            <a:pPr eaLnBrk="1" hangingPunct="1">
              <a:lnSpc>
                <a:spcPct val="150000"/>
              </a:lnSpc>
            </a:pPr>
            <a:r>
              <a:rPr lang="en-US" altLang="en-US" sz="1600" dirty="0">
                <a:solidFill>
                  <a:schemeClr val="tx1"/>
                </a:solidFill>
                <a:ea typeface="ＭＳ Ｐゴシック" panose="020B0600070205080204" pitchFamily="34" charset="-128"/>
              </a:rPr>
              <a:t>Repeat for each cutting </a:t>
            </a:r>
          </a:p>
        </p:txBody>
      </p:sp>
      <p:pic>
        <p:nvPicPr>
          <p:cNvPr id="4" name="Picture 3" descr="A picture containing counter, plant, blender, close&#10;&#10;Description automatically generated">
            <a:extLst>
              <a:ext uri="{FF2B5EF4-FFF2-40B4-BE49-F238E27FC236}">
                <a16:creationId xmlns:a16="http://schemas.microsoft.com/office/drawing/2014/main" id="{7568F680-DDE6-134B-AC14-DE1304A02918}"/>
              </a:ext>
            </a:extLst>
          </p:cNvPr>
          <p:cNvPicPr>
            <a:picLocks noChangeAspect="1"/>
          </p:cNvPicPr>
          <p:nvPr/>
        </p:nvPicPr>
        <p:blipFill>
          <a:blip r:embed="rId3"/>
          <a:stretch>
            <a:fillRect/>
          </a:stretch>
        </p:blipFill>
        <p:spPr>
          <a:xfrm>
            <a:off x="1600200" y="1524000"/>
            <a:ext cx="2209800" cy="2117405"/>
          </a:xfrm>
          <a:prstGeom prst="rect">
            <a:avLst/>
          </a:prstGeom>
        </p:spPr>
      </p:pic>
      <p:pic>
        <p:nvPicPr>
          <p:cNvPr id="6" name="Picture 5" descr="A green pot with dirt in it&#10;&#10;Description automatically generated">
            <a:extLst>
              <a:ext uri="{FF2B5EF4-FFF2-40B4-BE49-F238E27FC236}">
                <a16:creationId xmlns:a16="http://schemas.microsoft.com/office/drawing/2014/main" id="{8D6EB453-FA83-8C4B-9EF2-1A62A89E8DB2}"/>
              </a:ext>
            </a:extLst>
          </p:cNvPr>
          <p:cNvPicPr>
            <a:picLocks noChangeAspect="1"/>
          </p:cNvPicPr>
          <p:nvPr/>
        </p:nvPicPr>
        <p:blipFill>
          <a:blip r:embed="rId4"/>
          <a:stretch>
            <a:fillRect/>
          </a:stretch>
        </p:blipFill>
        <p:spPr>
          <a:xfrm>
            <a:off x="1371600" y="3810000"/>
            <a:ext cx="2736344" cy="2667000"/>
          </a:xfrm>
          <a:prstGeom prst="rect">
            <a:avLst/>
          </a:prstGeom>
        </p:spPr>
      </p:pic>
    </p:spTree>
    <p:extLst>
      <p:ext uri="{BB962C8B-B14F-4D97-AF65-F5344CB8AC3E}">
        <p14:creationId xmlns:p14="http://schemas.microsoft.com/office/powerpoint/2010/main" val="3092444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746">
                                            <p:txEl>
                                              <p:pRg st="0" end="0"/>
                                            </p:txEl>
                                          </p:spTgt>
                                        </p:tgtEl>
                                        <p:attrNameLst>
                                          <p:attrName>style.visibility</p:attrName>
                                        </p:attrNameLst>
                                      </p:cBhvr>
                                      <p:to>
                                        <p:strVal val="visible"/>
                                      </p:to>
                                    </p:set>
                                    <p:animEffect transition="in" filter="dissolve">
                                      <p:cBhvr>
                                        <p:cTn id="12" dur="1000"/>
                                        <p:tgtEl>
                                          <p:spTgt spid="3174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1746">
                                            <p:txEl>
                                              <p:pRg st="1" end="1"/>
                                            </p:txEl>
                                          </p:spTgt>
                                        </p:tgtEl>
                                        <p:attrNameLst>
                                          <p:attrName>style.visibility</p:attrName>
                                        </p:attrNameLst>
                                      </p:cBhvr>
                                      <p:to>
                                        <p:strVal val="visible"/>
                                      </p:to>
                                    </p:set>
                                    <p:animEffect transition="in" filter="dissolve">
                                      <p:cBhvr>
                                        <p:cTn id="22" dur="1000"/>
                                        <p:tgtEl>
                                          <p:spTgt spid="3174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1746">
                                            <p:txEl>
                                              <p:pRg st="2" end="2"/>
                                            </p:txEl>
                                          </p:spTgt>
                                        </p:tgtEl>
                                        <p:attrNameLst>
                                          <p:attrName>style.visibility</p:attrName>
                                        </p:attrNameLst>
                                      </p:cBhvr>
                                      <p:to>
                                        <p:strVal val="visible"/>
                                      </p:to>
                                    </p:set>
                                    <p:animEffect transition="in" filter="dissolve">
                                      <p:cBhvr>
                                        <p:cTn id="27" dur="1000"/>
                                        <p:tgtEl>
                                          <p:spTgt spid="3174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1746">
                                            <p:txEl>
                                              <p:pRg st="3" end="3"/>
                                            </p:txEl>
                                          </p:spTgt>
                                        </p:tgtEl>
                                        <p:attrNameLst>
                                          <p:attrName>style.visibility</p:attrName>
                                        </p:attrNameLst>
                                      </p:cBhvr>
                                      <p:to>
                                        <p:strVal val="visible"/>
                                      </p:to>
                                    </p:set>
                                    <p:animEffect transition="in" filter="dissolve">
                                      <p:cBhvr>
                                        <p:cTn id="32" dur="1000"/>
                                        <p:tgtEl>
                                          <p:spTgt spid="3174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1746">
                                            <p:txEl>
                                              <p:pRg st="4" end="4"/>
                                            </p:txEl>
                                          </p:spTgt>
                                        </p:tgtEl>
                                        <p:attrNameLst>
                                          <p:attrName>style.visibility</p:attrName>
                                        </p:attrNameLst>
                                      </p:cBhvr>
                                      <p:to>
                                        <p:strVal val="visible"/>
                                      </p:to>
                                    </p:set>
                                    <p:animEffect transition="in" filter="dissolve">
                                      <p:cBhvr>
                                        <p:cTn id="37" dur="1000"/>
                                        <p:tgtEl>
                                          <p:spTgt spid="3174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1746">
                                            <p:txEl>
                                              <p:pRg st="5" end="5"/>
                                            </p:txEl>
                                          </p:spTgt>
                                        </p:tgtEl>
                                        <p:attrNameLst>
                                          <p:attrName>style.visibility</p:attrName>
                                        </p:attrNameLst>
                                      </p:cBhvr>
                                      <p:to>
                                        <p:strVal val="visible"/>
                                      </p:to>
                                    </p:set>
                                    <p:animEffect transition="in" filter="dissolve">
                                      <p:cBhvr>
                                        <p:cTn id="42" dur="1000"/>
                                        <p:tgtEl>
                                          <p:spTgt spid="317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0FDC-2AE8-E64F-B748-A60BF2AD4175}"/>
              </a:ext>
            </a:extLst>
          </p:cNvPr>
          <p:cNvSpPr>
            <a:spLocks noGrp="1"/>
          </p:cNvSpPr>
          <p:nvPr>
            <p:ph type="title"/>
          </p:nvPr>
        </p:nvSpPr>
        <p:spPr/>
        <p:txBody>
          <a:bodyPr>
            <a:normAutofit/>
          </a:bodyPr>
          <a:lstStyle/>
          <a:p>
            <a:r>
              <a:rPr lang="en-US" sz="3200" b="1" dirty="0"/>
              <a:t>Preparing the Cutting</a:t>
            </a:r>
          </a:p>
        </p:txBody>
      </p:sp>
      <p:pic>
        <p:nvPicPr>
          <p:cNvPr id="4" name="Picture 3" descr="A green leafy plant on a white surface&#10;&#10;Description automatically generated">
            <a:extLst>
              <a:ext uri="{FF2B5EF4-FFF2-40B4-BE49-F238E27FC236}">
                <a16:creationId xmlns:a16="http://schemas.microsoft.com/office/drawing/2014/main" id="{7EF1F6CA-F5AD-4D43-AB7E-57B86B2D3139}"/>
              </a:ext>
            </a:extLst>
          </p:cNvPr>
          <p:cNvPicPr>
            <a:picLocks noChangeAspect="1"/>
          </p:cNvPicPr>
          <p:nvPr/>
        </p:nvPicPr>
        <p:blipFill>
          <a:blip r:embed="rId3"/>
          <a:stretch>
            <a:fillRect/>
          </a:stretch>
        </p:blipFill>
        <p:spPr>
          <a:xfrm>
            <a:off x="2362200" y="1370696"/>
            <a:ext cx="4881076" cy="3506103"/>
          </a:xfrm>
          <a:prstGeom prst="rect">
            <a:avLst/>
          </a:prstGeom>
        </p:spPr>
      </p:pic>
      <p:sp>
        <p:nvSpPr>
          <p:cNvPr id="9" name="Content Placeholder 6">
            <a:extLst>
              <a:ext uri="{FF2B5EF4-FFF2-40B4-BE49-F238E27FC236}">
                <a16:creationId xmlns:a16="http://schemas.microsoft.com/office/drawing/2014/main" id="{B371046B-FA40-3642-9B00-3424C1D22216}"/>
              </a:ext>
            </a:extLst>
          </p:cNvPr>
          <p:cNvSpPr txBox="1">
            <a:spLocks/>
          </p:cNvSpPr>
          <p:nvPr/>
        </p:nvSpPr>
        <p:spPr>
          <a:xfrm>
            <a:off x="1335601" y="5043710"/>
            <a:ext cx="6208199" cy="128089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000" dirty="0">
                <a:solidFill>
                  <a:schemeClr val="tx1"/>
                </a:solidFill>
              </a:rPr>
              <a:t>Break off any prickles (thorns) that will be down in the rooting cube</a:t>
            </a:r>
          </a:p>
          <a:p>
            <a:r>
              <a:rPr lang="en-US" sz="2000" dirty="0">
                <a:solidFill>
                  <a:schemeClr val="tx1"/>
                </a:solidFill>
              </a:rPr>
              <a:t>Remove the lower set of leaves leaving two sets of leaves</a:t>
            </a:r>
          </a:p>
        </p:txBody>
      </p:sp>
      <p:grpSp>
        <p:nvGrpSpPr>
          <p:cNvPr id="12" name="Group 11">
            <a:extLst>
              <a:ext uri="{FF2B5EF4-FFF2-40B4-BE49-F238E27FC236}">
                <a16:creationId xmlns:a16="http://schemas.microsoft.com/office/drawing/2014/main" id="{AEFC0E33-5FCA-D54E-908A-4A40F9BA0ECE}"/>
              </a:ext>
            </a:extLst>
          </p:cNvPr>
          <p:cNvGrpSpPr/>
          <p:nvPr/>
        </p:nvGrpSpPr>
        <p:grpSpPr>
          <a:xfrm>
            <a:off x="4411608" y="4081046"/>
            <a:ext cx="866172" cy="338554"/>
            <a:chOff x="4114800" y="3362103"/>
            <a:chExt cx="866172" cy="338554"/>
          </a:xfrm>
        </p:grpSpPr>
        <p:cxnSp>
          <p:nvCxnSpPr>
            <p:cNvPr id="5" name="Straight Arrow Connector 4">
              <a:extLst>
                <a:ext uri="{FF2B5EF4-FFF2-40B4-BE49-F238E27FC236}">
                  <a16:creationId xmlns:a16="http://schemas.microsoft.com/office/drawing/2014/main" id="{DB6B2D5C-E3F5-B84C-994D-8DAAC1661122}"/>
                </a:ext>
              </a:extLst>
            </p:cNvPr>
            <p:cNvCxnSpPr>
              <a:cxnSpLocks/>
            </p:cNvCxnSpPr>
            <p:nvPr/>
          </p:nvCxnSpPr>
          <p:spPr>
            <a:xfrm flipH="1">
              <a:off x="4114800" y="3571245"/>
              <a:ext cx="3593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209572-E3D7-604E-A57F-6DFE78121C24}"/>
                </a:ext>
              </a:extLst>
            </p:cNvPr>
            <p:cNvSpPr txBox="1"/>
            <p:nvPr/>
          </p:nvSpPr>
          <p:spPr>
            <a:xfrm>
              <a:off x="4419600" y="3362103"/>
              <a:ext cx="561372" cy="338554"/>
            </a:xfrm>
            <a:prstGeom prst="rect">
              <a:avLst/>
            </a:prstGeom>
            <a:noFill/>
          </p:spPr>
          <p:txBody>
            <a:bodyPr wrap="none" rtlCol="0">
              <a:spAutoFit/>
            </a:bodyPr>
            <a:lstStyle/>
            <a:p>
              <a:r>
                <a:rPr lang="en-US" sz="1600" dirty="0"/>
                <a:t>eye</a:t>
              </a:r>
            </a:p>
          </p:txBody>
        </p:sp>
      </p:grpSp>
    </p:spTree>
    <p:extLst>
      <p:ext uri="{BB962C8B-B14F-4D97-AF65-F5344CB8AC3E}">
        <p14:creationId xmlns:p14="http://schemas.microsoft.com/office/powerpoint/2010/main" val="277971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1000"/>
                                        <p:tgtEl>
                                          <p:spTgt spid="9">
                                            <p:txEl>
                                              <p:pRg st="1" end="1"/>
                                            </p:txEl>
                                          </p:spTgt>
                                        </p:tgtEl>
                                      </p:cBhvr>
                                    </p:animEffect>
                                    <p:anim calcmode="lin" valueType="num">
                                      <p:cBhvr>
                                        <p:cTn id="16"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9">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1A35E4-0264-9A4E-9851-7776831ABC0D}"/>
              </a:ext>
            </a:extLst>
          </p:cNvPr>
          <p:cNvPicPr>
            <a:picLocks noChangeAspect="1"/>
          </p:cNvPicPr>
          <p:nvPr/>
        </p:nvPicPr>
        <p:blipFill>
          <a:blip r:embed="rId2"/>
          <a:stretch>
            <a:fillRect/>
          </a:stretch>
        </p:blipFill>
        <p:spPr>
          <a:xfrm>
            <a:off x="2819400" y="1394074"/>
            <a:ext cx="4114800" cy="3406526"/>
          </a:xfrm>
          <a:prstGeom prst="rect">
            <a:avLst/>
          </a:prstGeom>
        </p:spPr>
      </p:pic>
      <p:sp>
        <p:nvSpPr>
          <p:cNvPr id="2" name="Title 1">
            <a:extLst>
              <a:ext uri="{FF2B5EF4-FFF2-40B4-BE49-F238E27FC236}">
                <a16:creationId xmlns:a16="http://schemas.microsoft.com/office/drawing/2014/main" id="{73030FDC-2AE8-E64F-B748-A60BF2AD4175}"/>
              </a:ext>
            </a:extLst>
          </p:cNvPr>
          <p:cNvSpPr>
            <a:spLocks noGrp="1"/>
          </p:cNvSpPr>
          <p:nvPr>
            <p:ph type="title"/>
          </p:nvPr>
        </p:nvSpPr>
        <p:spPr/>
        <p:txBody>
          <a:bodyPr>
            <a:normAutofit/>
          </a:bodyPr>
          <a:lstStyle/>
          <a:p>
            <a:r>
              <a:rPr lang="en-US" sz="3200" b="1" dirty="0"/>
              <a:t>Preparing the Cutting (cont.)</a:t>
            </a:r>
          </a:p>
        </p:txBody>
      </p:sp>
      <p:sp>
        <p:nvSpPr>
          <p:cNvPr id="7" name="Content Placeholder 6">
            <a:extLst>
              <a:ext uri="{FF2B5EF4-FFF2-40B4-BE49-F238E27FC236}">
                <a16:creationId xmlns:a16="http://schemas.microsoft.com/office/drawing/2014/main" id="{B2C5D0F5-DB72-F349-BC02-6003F6871437}"/>
              </a:ext>
            </a:extLst>
          </p:cNvPr>
          <p:cNvSpPr>
            <a:spLocks noGrp="1"/>
          </p:cNvSpPr>
          <p:nvPr>
            <p:ph idx="1"/>
          </p:nvPr>
        </p:nvSpPr>
        <p:spPr>
          <a:xfrm>
            <a:off x="4876800" y="5083878"/>
            <a:ext cx="3657600" cy="1393122"/>
          </a:xfrm>
        </p:spPr>
        <p:txBody>
          <a:bodyPr>
            <a:noAutofit/>
          </a:bodyPr>
          <a:lstStyle/>
          <a:p>
            <a:r>
              <a:rPr lang="en-US" sz="1600" dirty="0">
                <a:solidFill>
                  <a:schemeClr val="tx1"/>
                </a:solidFill>
              </a:rPr>
              <a:t>Wound (scrape) lightly the stem opposite of the bottom eye</a:t>
            </a:r>
          </a:p>
          <a:p>
            <a:r>
              <a:rPr lang="en-US" sz="1600" dirty="0">
                <a:solidFill>
                  <a:schemeClr val="tx1"/>
                </a:solidFill>
              </a:rPr>
              <a:t>Roots will form from the wounded area</a:t>
            </a:r>
          </a:p>
        </p:txBody>
      </p:sp>
      <p:sp>
        <p:nvSpPr>
          <p:cNvPr id="9" name="Content Placeholder 6">
            <a:extLst>
              <a:ext uri="{FF2B5EF4-FFF2-40B4-BE49-F238E27FC236}">
                <a16:creationId xmlns:a16="http://schemas.microsoft.com/office/drawing/2014/main" id="{B371046B-FA40-3642-9B00-3424C1D22216}"/>
              </a:ext>
            </a:extLst>
          </p:cNvPr>
          <p:cNvSpPr txBox="1">
            <a:spLocks/>
          </p:cNvSpPr>
          <p:nvPr/>
        </p:nvSpPr>
        <p:spPr>
          <a:xfrm>
            <a:off x="1066800" y="5105400"/>
            <a:ext cx="3508861" cy="128089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1600" dirty="0">
                <a:solidFill>
                  <a:schemeClr val="tx1"/>
                </a:solidFill>
              </a:rPr>
              <a:t>Reduce the leaf area by 50%</a:t>
            </a:r>
          </a:p>
          <a:p>
            <a:r>
              <a:rPr lang="en-US" sz="1600" dirty="0">
                <a:solidFill>
                  <a:schemeClr val="tx1"/>
                </a:solidFill>
              </a:rPr>
              <a:t>Make a 45-degree cut just below the bottom eye</a:t>
            </a:r>
          </a:p>
          <a:p>
            <a:endParaRPr lang="en-US" sz="1600" dirty="0">
              <a:solidFill>
                <a:schemeClr val="tx1"/>
              </a:solidFill>
            </a:endParaRPr>
          </a:p>
          <a:p>
            <a:endParaRPr lang="en-US" sz="1600" dirty="0">
              <a:solidFill>
                <a:schemeClr val="tx1"/>
              </a:solidFill>
            </a:endParaRPr>
          </a:p>
        </p:txBody>
      </p:sp>
      <p:grpSp>
        <p:nvGrpSpPr>
          <p:cNvPr id="12" name="Group 11">
            <a:extLst>
              <a:ext uri="{FF2B5EF4-FFF2-40B4-BE49-F238E27FC236}">
                <a16:creationId xmlns:a16="http://schemas.microsoft.com/office/drawing/2014/main" id="{AEFC0E33-5FCA-D54E-908A-4A40F9BA0ECE}"/>
              </a:ext>
            </a:extLst>
          </p:cNvPr>
          <p:cNvGrpSpPr/>
          <p:nvPr/>
        </p:nvGrpSpPr>
        <p:grpSpPr>
          <a:xfrm>
            <a:off x="4734408" y="4309646"/>
            <a:ext cx="866172" cy="338554"/>
            <a:chOff x="4114800" y="3389904"/>
            <a:chExt cx="866172" cy="338554"/>
          </a:xfrm>
        </p:grpSpPr>
        <p:cxnSp>
          <p:nvCxnSpPr>
            <p:cNvPr id="5" name="Straight Arrow Connector 4">
              <a:extLst>
                <a:ext uri="{FF2B5EF4-FFF2-40B4-BE49-F238E27FC236}">
                  <a16:creationId xmlns:a16="http://schemas.microsoft.com/office/drawing/2014/main" id="{DB6B2D5C-E3F5-B84C-994D-8DAAC1661122}"/>
                </a:ext>
              </a:extLst>
            </p:cNvPr>
            <p:cNvCxnSpPr>
              <a:cxnSpLocks/>
            </p:cNvCxnSpPr>
            <p:nvPr/>
          </p:nvCxnSpPr>
          <p:spPr>
            <a:xfrm flipH="1">
              <a:off x="4114800" y="3571245"/>
              <a:ext cx="3593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209572-E3D7-604E-A57F-6DFE78121C24}"/>
                </a:ext>
              </a:extLst>
            </p:cNvPr>
            <p:cNvSpPr txBox="1"/>
            <p:nvPr/>
          </p:nvSpPr>
          <p:spPr>
            <a:xfrm>
              <a:off x="4419600" y="3389904"/>
              <a:ext cx="561372" cy="338554"/>
            </a:xfrm>
            <a:prstGeom prst="rect">
              <a:avLst/>
            </a:prstGeom>
            <a:noFill/>
          </p:spPr>
          <p:txBody>
            <a:bodyPr wrap="none" rtlCol="0">
              <a:spAutoFit/>
            </a:bodyPr>
            <a:lstStyle/>
            <a:p>
              <a:r>
                <a:rPr lang="en-US" sz="1600" dirty="0"/>
                <a:t>eye</a:t>
              </a:r>
            </a:p>
          </p:txBody>
        </p:sp>
      </p:grpSp>
    </p:spTree>
    <p:extLst>
      <p:ext uri="{BB962C8B-B14F-4D97-AF65-F5344CB8AC3E}">
        <p14:creationId xmlns:p14="http://schemas.microsoft.com/office/powerpoint/2010/main" val="404569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1000"/>
                                        <p:tgtEl>
                                          <p:spTgt spid="9">
                                            <p:txEl>
                                              <p:pRg st="1" end="1"/>
                                            </p:txEl>
                                          </p:spTgt>
                                        </p:tgtEl>
                                      </p:cBhvr>
                                    </p:animEffect>
                                    <p:anim calcmode="lin" valueType="num">
                                      <p:cBhvr>
                                        <p:cTn id="16"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9">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1000"/>
                                        <p:tgtEl>
                                          <p:spTgt spid="7">
                                            <p:txEl>
                                              <p:pRg st="0" end="0"/>
                                            </p:txEl>
                                          </p:spTgt>
                                        </p:tgtEl>
                                      </p:cBhvr>
                                    </p:animEffect>
                                    <p:anim calcmode="lin" valueType="num">
                                      <p:cBhvr>
                                        <p:cTn id="2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1000"/>
                                        <p:tgtEl>
                                          <p:spTgt spid="7">
                                            <p:txEl>
                                              <p:pRg st="1" end="1"/>
                                            </p:txEl>
                                          </p:spTgt>
                                        </p:tgtEl>
                                      </p:cBhvr>
                                    </p:animEffect>
                                    <p:anim calcmode="lin" valueType="num">
                                      <p:cBhvr>
                                        <p:cTn id="3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3088ED04-A2E8-1745-B85C-9CDEB3AAA9A2}"/>
              </a:ext>
            </a:extLst>
          </p:cNvPr>
          <p:cNvSpPr>
            <a:spLocks noGrp="1"/>
          </p:cNvSpPr>
          <p:nvPr>
            <p:ph type="title"/>
          </p:nvPr>
        </p:nvSpPr>
        <p:spPr>
          <a:xfrm>
            <a:off x="1676400" y="624110"/>
            <a:ext cx="6589199" cy="814918"/>
          </a:xfrm>
        </p:spPr>
        <p:txBody>
          <a:bodyPr>
            <a:normAutofit/>
          </a:bodyPr>
          <a:lstStyle/>
          <a:p>
            <a:pPr eaLnBrk="1" hangingPunct="1"/>
            <a:r>
              <a:rPr lang="en-US" altLang="en-US" sz="3200" b="1" dirty="0">
                <a:ea typeface="ＭＳ Ｐゴシック" panose="020B0600070205080204" pitchFamily="34" charset="-128"/>
              </a:rPr>
              <a:t>How to Use a Rooting Hormone</a:t>
            </a:r>
          </a:p>
        </p:txBody>
      </p:sp>
      <p:sp>
        <p:nvSpPr>
          <p:cNvPr id="34818" name="Content Placeholder 2">
            <a:extLst>
              <a:ext uri="{FF2B5EF4-FFF2-40B4-BE49-F238E27FC236}">
                <a16:creationId xmlns:a16="http://schemas.microsoft.com/office/drawing/2014/main" id="{65FD88F9-F0BC-3649-866B-8DD6C5C7032F}"/>
              </a:ext>
            </a:extLst>
          </p:cNvPr>
          <p:cNvSpPr>
            <a:spLocks noGrp="1"/>
          </p:cNvSpPr>
          <p:nvPr>
            <p:ph idx="1"/>
          </p:nvPr>
        </p:nvSpPr>
        <p:spPr>
          <a:xfrm>
            <a:off x="4572000" y="1720114"/>
            <a:ext cx="3962400" cy="4225075"/>
          </a:xfrm>
        </p:spPr>
        <p:txBody>
          <a:bodyPr>
            <a:normAutofit fontScale="92500" lnSpcReduction="10000"/>
          </a:bodyPr>
          <a:lstStyle/>
          <a:p>
            <a:pPr eaLnBrk="1" hangingPunct="1">
              <a:spcAft>
                <a:spcPts val="600"/>
              </a:spcAft>
            </a:pPr>
            <a:r>
              <a:rPr lang="en-US" altLang="en-US" sz="2000" dirty="0">
                <a:ea typeface="ＭＳ Ｐゴシック" panose="020B0600070205080204" pitchFamily="34" charset="-128"/>
              </a:rPr>
              <a:t>Dip stem in cup, </a:t>
            </a:r>
            <a:r>
              <a:rPr lang="en-US" altLang="en-US" sz="2000" b="1" u="sng" dirty="0">
                <a:ea typeface="ＭＳ Ｐゴシック" panose="020B0600070205080204" pitchFamily="34" charset="-128"/>
              </a:rPr>
              <a:t>not</a:t>
            </a:r>
            <a:r>
              <a:rPr lang="en-US" altLang="en-US" sz="2000" dirty="0">
                <a:ea typeface="ＭＳ Ｐゴシック" panose="020B0600070205080204" pitchFamily="34" charset="-128"/>
              </a:rPr>
              <a:t> in bottle!</a:t>
            </a: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endParaRPr lang="en-US" altLang="en-US" sz="2000" dirty="0">
              <a:ea typeface="ＭＳ Ｐゴシック" panose="020B0600070205080204" pitchFamily="34" charset="-128"/>
            </a:endParaRPr>
          </a:p>
          <a:p>
            <a:pPr eaLnBrk="1" hangingPunct="1">
              <a:spcAft>
                <a:spcPts val="600"/>
              </a:spcAft>
            </a:pPr>
            <a:r>
              <a:rPr lang="en-US" altLang="en-US" sz="2000" dirty="0">
                <a:ea typeface="ＭＳ Ｐゴシック" panose="020B0600070205080204" pitchFamily="34" charset="-128"/>
              </a:rPr>
              <a:t>Discard leftover rooting hormone when finished with all cuttings</a:t>
            </a:r>
          </a:p>
        </p:txBody>
      </p:sp>
      <p:pic>
        <p:nvPicPr>
          <p:cNvPr id="3" name="Picture 2" descr="A picture containing cup, indoor, coffee, floor&#10;&#10;Description automatically generated">
            <a:extLst>
              <a:ext uri="{FF2B5EF4-FFF2-40B4-BE49-F238E27FC236}">
                <a16:creationId xmlns:a16="http://schemas.microsoft.com/office/drawing/2014/main" id="{3D8D6D8E-9B1B-BD4A-9C76-CD5ED273CB1F}"/>
              </a:ext>
            </a:extLst>
          </p:cNvPr>
          <p:cNvPicPr>
            <a:picLocks noChangeAspect="1"/>
          </p:cNvPicPr>
          <p:nvPr/>
        </p:nvPicPr>
        <p:blipFill>
          <a:blip r:embed="rId2"/>
          <a:stretch>
            <a:fillRect/>
          </a:stretch>
        </p:blipFill>
        <p:spPr>
          <a:xfrm>
            <a:off x="934434" y="1655396"/>
            <a:ext cx="3343919" cy="2643888"/>
          </a:xfrm>
          <a:prstGeom prst="rect">
            <a:avLst/>
          </a:prstGeom>
        </p:spPr>
      </p:pic>
      <p:pic>
        <p:nvPicPr>
          <p:cNvPr id="5" name="Picture 4" descr="A picture containing cup, indoor, coffee&#10;&#10;Description automatically generated">
            <a:extLst>
              <a:ext uri="{FF2B5EF4-FFF2-40B4-BE49-F238E27FC236}">
                <a16:creationId xmlns:a16="http://schemas.microsoft.com/office/drawing/2014/main" id="{5B4F6C0F-AF7D-A847-A7E2-EA08241F9ECC}"/>
              </a:ext>
            </a:extLst>
          </p:cNvPr>
          <p:cNvPicPr>
            <a:picLocks noChangeAspect="1"/>
          </p:cNvPicPr>
          <p:nvPr/>
        </p:nvPicPr>
        <p:blipFill rotWithShape="1">
          <a:blip r:embed="rId3"/>
          <a:srcRect b="10"/>
          <a:stretch/>
        </p:blipFill>
        <p:spPr>
          <a:xfrm>
            <a:off x="5075822" y="2300420"/>
            <a:ext cx="2667211" cy="2414524"/>
          </a:xfrm>
          <a:prstGeom prst="rect">
            <a:avLst/>
          </a:prstGeom>
        </p:spPr>
      </p:pic>
      <p:sp>
        <p:nvSpPr>
          <p:cNvPr id="10" name="Content Placeholder 2">
            <a:extLst>
              <a:ext uri="{FF2B5EF4-FFF2-40B4-BE49-F238E27FC236}">
                <a16:creationId xmlns:a16="http://schemas.microsoft.com/office/drawing/2014/main" id="{79EBE88D-94C9-284C-AC0E-DAC420494152}"/>
              </a:ext>
            </a:extLst>
          </p:cNvPr>
          <p:cNvSpPr txBox="1">
            <a:spLocks/>
          </p:cNvSpPr>
          <p:nvPr/>
        </p:nvSpPr>
        <p:spPr>
          <a:xfrm>
            <a:off x="1301462" y="4515652"/>
            <a:ext cx="3414915" cy="12808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spcAft>
                <a:spcPts val="600"/>
              </a:spcAft>
            </a:pPr>
            <a:r>
              <a:rPr lang="en-US" altLang="en-US" sz="2000" dirty="0">
                <a:ea typeface="ＭＳ Ｐゴシック" panose="020B0600070205080204" pitchFamily="34" charset="-128"/>
              </a:rPr>
              <a:t>Put a small amount of rooting hormone in a small cup</a:t>
            </a:r>
          </a:p>
        </p:txBody>
      </p:sp>
    </p:spTree>
    <p:extLst>
      <p:ext uri="{BB962C8B-B14F-4D97-AF65-F5344CB8AC3E}">
        <p14:creationId xmlns:p14="http://schemas.microsoft.com/office/powerpoint/2010/main" val="13248565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1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4818">
                                            <p:txEl>
                                              <p:pRg st="0" end="0"/>
                                            </p:txEl>
                                          </p:spTgt>
                                        </p:tgtEl>
                                        <p:attrNameLst>
                                          <p:attrName>style.visibility</p:attrName>
                                        </p:attrNameLst>
                                      </p:cBhvr>
                                      <p:to>
                                        <p:strVal val="visible"/>
                                      </p:to>
                                    </p:set>
                                    <p:animEffect transition="in" filter="barn(inVertical)">
                                      <p:cBhvr>
                                        <p:cTn id="22" dur="1000"/>
                                        <p:tgtEl>
                                          <p:spTgt spid="348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4818">
                                            <p:txEl>
                                              <p:pRg st="7" end="7"/>
                                            </p:txEl>
                                          </p:spTgt>
                                        </p:tgtEl>
                                        <p:attrNameLst>
                                          <p:attrName>style.visibility</p:attrName>
                                        </p:attrNameLst>
                                      </p:cBhvr>
                                      <p:to>
                                        <p:strVal val="visible"/>
                                      </p:to>
                                    </p:set>
                                    <p:animEffect transition="in" filter="barn(inVertical)">
                                      <p:cBhvr>
                                        <p:cTn id="27" dur="1000"/>
                                        <p:tgtEl>
                                          <p:spTgt spid="348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75FC-DBDD-2D40-A97E-6A460BDA267F}"/>
              </a:ext>
            </a:extLst>
          </p:cNvPr>
          <p:cNvSpPr>
            <a:spLocks noGrp="1"/>
          </p:cNvSpPr>
          <p:nvPr>
            <p:ph type="title"/>
          </p:nvPr>
        </p:nvSpPr>
        <p:spPr>
          <a:xfrm>
            <a:off x="1636854" y="654771"/>
            <a:ext cx="6973746" cy="1280890"/>
          </a:xfrm>
        </p:spPr>
        <p:txBody>
          <a:bodyPr>
            <a:normAutofit/>
          </a:bodyPr>
          <a:lstStyle/>
          <a:p>
            <a:r>
              <a:rPr lang="en-US" sz="3200" b="1" dirty="0"/>
              <a:t>Sticking the Cutting and Covering</a:t>
            </a:r>
          </a:p>
        </p:txBody>
      </p:sp>
      <p:sp>
        <p:nvSpPr>
          <p:cNvPr id="4" name="Content Placeholder 3">
            <a:extLst>
              <a:ext uri="{FF2B5EF4-FFF2-40B4-BE49-F238E27FC236}">
                <a16:creationId xmlns:a16="http://schemas.microsoft.com/office/drawing/2014/main" id="{528AA73D-7FF3-3C49-8823-A1A525C20CAF}"/>
              </a:ext>
            </a:extLst>
          </p:cNvPr>
          <p:cNvSpPr>
            <a:spLocks noGrp="1"/>
          </p:cNvSpPr>
          <p:nvPr>
            <p:ph sz="half" idx="2"/>
          </p:nvPr>
        </p:nvSpPr>
        <p:spPr>
          <a:xfrm>
            <a:off x="1600201" y="4419600"/>
            <a:ext cx="7086600" cy="2133600"/>
          </a:xfrm>
        </p:spPr>
        <p:txBody>
          <a:bodyPr>
            <a:normAutofit/>
          </a:bodyPr>
          <a:lstStyle/>
          <a:p>
            <a:r>
              <a:rPr lang="en-US" altLang="en-US" sz="1800" dirty="0"/>
              <a:t>Gently insert cutting into the rooting cube, just far enuf so it is supported</a:t>
            </a:r>
          </a:p>
          <a:p>
            <a:r>
              <a:rPr lang="en-US" altLang="en-US" sz="1800" dirty="0">
                <a:ea typeface="ＭＳ Ｐゴシック" panose="020B0600070205080204" pitchFamily="34" charset="-128"/>
              </a:rPr>
              <a:t>Don’t push the stem down thru the bottom of the rooting cube</a:t>
            </a:r>
          </a:p>
          <a:p>
            <a:r>
              <a:rPr lang="en-US" sz="1800" dirty="0">
                <a:latin typeface="+mn-lt"/>
                <a:ea typeface="+mn-ea"/>
                <a:cs typeface="+mn-cs"/>
              </a:rPr>
              <a:t>A cover helps retain moisture – use a large plastic soda bottle or a half gallon milk container </a:t>
            </a:r>
            <a:endParaRPr lang="en-US" altLang="en-US" sz="1800" dirty="0">
              <a:ea typeface="ＭＳ Ｐゴシック" panose="020B0600070205080204" pitchFamily="34" charset="-128"/>
            </a:endParaRPr>
          </a:p>
          <a:p>
            <a:endParaRPr lang="en-US" dirty="0"/>
          </a:p>
        </p:txBody>
      </p:sp>
      <p:pic>
        <p:nvPicPr>
          <p:cNvPr id="8" name="Content Placeholder 7" descr="A plant in a pot&#10;&#10;Description automatically generated">
            <a:extLst>
              <a:ext uri="{FF2B5EF4-FFF2-40B4-BE49-F238E27FC236}">
                <a16:creationId xmlns:a16="http://schemas.microsoft.com/office/drawing/2014/main" id="{1B28C935-063F-7549-8829-2F2FF9F22900}"/>
              </a:ext>
            </a:extLst>
          </p:cNvPr>
          <p:cNvPicPr>
            <a:picLocks noGrp="1" noChangeAspect="1"/>
          </p:cNvPicPr>
          <p:nvPr>
            <p:ph sz="half" idx="1"/>
          </p:nvPr>
        </p:nvPicPr>
        <p:blipFill>
          <a:blip r:embed="rId2"/>
          <a:stretch>
            <a:fillRect/>
          </a:stretch>
        </p:blipFill>
        <p:spPr>
          <a:xfrm>
            <a:off x="2204859" y="1430817"/>
            <a:ext cx="2913962" cy="2836383"/>
          </a:xfrm>
        </p:spPr>
      </p:pic>
      <p:pic>
        <p:nvPicPr>
          <p:cNvPr id="10" name="Picture 9" descr="A green glass bottle with a plant inside&#10;&#10;Description automatically generated">
            <a:extLst>
              <a:ext uri="{FF2B5EF4-FFF2-40B4-BE49-F238E27FC236}">
                <a16:creationId xmlns:a16="http://schemas.microsoft.com/office/drawing/2014/main" id="{4D413C47-4949-F640-B998-BCC4D0A2AAD1}"/>
              </a:ext>
            </a:extLst>
          </p:cNvPr>
          <p:cNvPicPr>
            <a:picLocks noChangeAspect="1"/>
          </p:cNvPicPr>
          <p:nvPr/>
        </p:nvPicPr>
        <p:blipFill rotWithShape="1">
          <a:blip r:embed="rId3"/>
          <a:srcRect r="-41" b="17"/>
          <a:stretch/>
        </p:blipFill>
        <p:spPr>
          <a:xfrm>
            <a:off x="6035723" y="1430817"/>
            <a:ext cx="1574848" cy="2836383"/>
          </a:xfrm>
          <a:prstGeom prst="rect">
            <a:avLst/>
          </a:prstGeom>
        </p:spPr>
      </p:pic>
    </p:spTree>
    <p:extLst>
      <p:ext uri="{BB962C8B-B14F-4D97-AF65-F5344CB8AC3E}">
        <p14:creationId xmlns:p14="http://schemas.microsoft.com/office/powerpoint/2010/main" val="288006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F6E7-68CF-E345-AA5E-B3EEF31E8E09}"/>
              </a:ext>
            </a:extLst>
          </p:cNvPr>
          <p:cNvSpPr>
            <a:spLocks noGrp="1"/>
          </p:cNvSpPr>
          <p:nvPr>
            <p:ph type="title"/>
          </p:nvPr>
        </p:nvSpPr>
        <p:spPr/>
        <p:txBody>
          <a:bodyPr>
            <a:normAutofit/>
          </a:bodyPr>
          <a:lstStyle/>
          <a:p>
            <a:r>
              <a:rPr lang="en-US" altLang="en-US" sz="2800" b="1" dirty="0">
                <a:ea typeface="ＭＳ Ｐゴシック" panose="020B0600070205080204" pitchFamily="34" charset="-128"/>
              </a:rPr>
              <a:t>Using an Oasis or Root Riot Cube in the Ground</a:t>
            </a:r>
            <a:endParaRPr lang="en-US" sz="2800" dirty="0"/>
          </a:p>
        </p:txBody>
      </p:sp>
      <p:sp>
        <p:nvSpPr>
          <p:cNvPr id="4" name="Content Placeholder 3">
            <a:extLst>
              <a:ext uri="{FF2B5EF4-FFF2-40B4-BE49-F238E27FC236}">
                <a16:creationId xmlns:a16="http://schemas.microsoft.com/office/drawing/2014/main" id="{BE24B8E9-5A2C-1240-8797-00FF222AA96E}"/>
              </a:ext>
            </a:extLst>
          </p:cNvPr>
          <p:cNvSpPr>
            <a:spLocks noGrp="1"/>
          </p:cNvSpPr>
          <p:nvPr>
            <p:ph sz="half" idx="2"/>
          </p:nvPr>
        </p:nvSpPr>
        <p:spPr>
          <a:xfrm>
            <a:off x="1619180" y="4800600"/>
            <a:ext cx="6458020" cy="1792719"/>
          </a:xfrm>
        </p:spPr>
        <p:txBody>
          <a:bodyPr>
            <a:normAutofit fontScale="92500" lnSpcReduction="20000"/>
          </a:bodyPr>
          <a:lstStyle/>
          <a:p>
            <a:r>
              <a:rPr lang="en-US" sz="1800" dirty="0">
                <a:effectLst/>
                <a:latin typeface="Candara" panose="020E0502030303020204" pitchFamily="34" charset="0"/>
                <a:ea typeface="Times New Roman" panose="02020603050405020304" pitchFamily="18" charset="0"/>
                <a:cs typeface="Times New Roman" panose="02020603050405020304" pitchFamily="18" charset="0"/>
              </a:rPr>
              <a:t>If using an oasis, make a </a:t>
            </a:r>
            <a:r>
              <a:rPr lang="en-US" dirty="0">
                <a:latin typeface="Candara" panose="020E0502030303020204" pitchFamily="34" charset="0"/>
                <a:ea typeface="Times New Roman" panose="02020603050405020304" pitchFamily="18" charset="0"/>
                <a:cs typeface="Times New Roman" panose="02020603050405020304" pitchFamily="18" charset="0"/>
              </a:rPr>
              <a:t>small </a:t>
            </a:r>
            <a:r>
              <a:rPr lang="en-US" sz="1800" dirty="0">
                <a:effectLst/>
                <a:latin typeface="Candara" panose="020E0502030303020204" pitchFamily="34" charset="0"/>
                <a:ea typeface="Times New Roman" panose="02020603050405020304" pitchFamily="18" charset="0"/>
                <a:cs typeface="Times New Roman" panose="02020603050405020304" pitchFamily="18" charset="0"/>
              </a:rPr>
              <a:t>hole on top with a stick</a:t>
            </a:r>
          </a:p>
          <a:p>
            <a:r>
              <a:rPr lang="en-US" sz="1800" dirty="0">
                <a:effectLst/>
                <a:latin typeface="Candara" panose="020E0502030303020204" pitchFamily="34" charset="0"/>
                <a:ea typeface="Times New Roman" panose="02020603050405020304" pitchFamily="18" charset="0"/>
                <a:cs typeface="Times New Roman" panose="02020603050405020304" pitchFamily="18" charset="0"/>
              </a:rPr>
              <a:t>Gently insert cutting down into the oasis or Root Riot cube, </a:t>
            </a:r>
            <a:r>
              <a:rPr lang="en-US" sz="1800" b="1" dirty="0">
                <a:effectLst/>
                <a:latin typeface="Candara" panose="020E0502030303020204" pitchFamily="34" charset="0"/>
                <a:ea typeface="Times New Roman" panose="02020603050405020304" pitchFamily="18" charset="0"/>
                <a:cs typeface="Times New Roman" panose="02020603050405020304" pitchFamily="18" charset="0"/>
              </a:rPr>
              <a:t>until</a:t>
            </a:r>
            <a:r>
              <a:rPr lang="en-US" sz="1800" dirty="0">
                <a:effectLst/>
                <a:latin typeface="Candara" panose="020E0502030303020204" pitchFamily="34" charset="0"/>
                <a:ea typeface="Times New Roman" panose="02020603050405020304" pitchFamily="18" charset="0"/>
                <a:cs typeface="Times New Roman" panose="02020603050405020304" pitchFamily="18" charset="0"/>
              </a:rPr>
              <a:t> it is supported</a:t>
            </a:r>
          </a:p>
          <a:p>
            <a:r>
              <a:rPr lang="en-US" sz="1800" dirty="0">
                <a:effectLst/>
                <a:latin typeface="Candara" panose="020E0502030303020204" pitchFamily="34" charset="0"/>
                <a:ea typeface="Times New Roman" panose="02020603050405020304" pitchFamily="18" charset="0"/>
                <a:cs typeface="Times New Roman" panose="02020603050405020304" pitchFamily="18" charset="0"/>
              </a:rPr>
              <a:t>It should go almost to the bottom of the oasis or cube, but </a:t>
            </a:r>
            <a:r>
              <a:rPr lang="en-US" sz="1800" b="1" dirty="0">
                <a:effectLst/>
                <a:latin typeface="Candara" panose="020E0502030303020204" pitchFamily="34" charset="0"/>
                <a:ea typeface="Times New Roman" panose="02020603050405020304" pitchFamily="18" charset="0"/>
                <a:cs typeface="Times New Roman" panose="02020603050405020304" pitchFamily="18" charset="0"/>
              </a:rPr>
              <a:t>NOT</a:t>
            </a:r>
            <a:r>
              <a:rPr lang="en-US" sz="1800" dirty="0">
                <a:effectLst/>
                <a:latin typeface="Candara" panose="020E0502030303020204" pitchFamily="34" charset="0"/>
                <a:ea typeface="Times New Roman" panose="02020603050405020304" pitchFamily="18" charset="0"/>
                <a:cs typeface="Times New Roman" panose="02020603050405020304" pitchFamily="18" charset="0"/>
              </a:rPr>
              <a:t> thru it!</a:t>
            </a:r>
            <a:r>
              <a:rPr lang="en-US" dirty="0">
                <a:effectLst/>
                <a:latin typeface="Candara" panose="020E0502030303020204" pitchFamily="34" charset="0"/>
              </a:rPr>
              <a:t>  </a:t>
            </a:r>
          </a:p>
          <a:p>
            <a:r>
              <a:rPr lang="en-US" sz="1800" dirty="0">
                <a:effectLst/>
                <a:latin typeface="Candara" panose="020E0502030303020204" pitchFamily="34" charset="0"/>
                <a:ea typeface="Times New Roman" panose="02020603050405020304" pitchFamily="18" charset="0"/>
              </a:rPr>
              <a:t>If using </a:t>
            </a:r>
            <a:r>
              <a:rPr lang="en-US" dirty="0">
                <a:latin typeface="Candara" panose="020E0502030303020204" pitchFamily="34" charset="0"/>
                <a:ea typeface="Times New Roman" panose="02020603050405020304" pitchFamily="18" charset="0"/>
              </a:rPr>
              <a:t>oasis, g</a:t>
            </a:r>
            <a:r>
              <a:rPr lang="en-US" sz="1800" dirty="0">
                <a:effectLst/>
                <a:latin typeface="Candara" panose="020E0502030303020204" pitchFamily="34" charset="0"/>
                <a:ea typeface="Times New Roman" panose="02020603050405020304" pitchFamily="18" charset="0"/>
              </a:rPr>
              <a:t>ently firm it around the stem </a:t>
            </a:r>
          </a:p>
          <a:p>
            <a:pPr marL="0" indent="0">
              <a:buNone/>
            </a:pPr>
            <a:endParaRPr lang="en-US" dirty="0"/>
          </a:p>
        </p:txBody>
      </p:sp>
      <p:pic>
        <p:nvPicPr>
          <p:cNvPr id="5" name="Picture 2" descr="DSC_0003.JPG">
            <a:extLst>
              <a:ext uri="{FF2B5EF4-FFF2-40B4-BE49-F238E27FC236}">
                <a16:creationId xmlns:a16="http://schemas.microsoft.com/office/drawing/2014/main" id="{C0931964-33BC-FB4C-9F07-94D94806CDD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447800" y="1821656"/>
            <a:ext cx="2580226" cy="273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DSC_0005.JPG">
            <a:extLst>
              <a:ext uri="{FF2B5EF4-FFF2-40B4-BE49-F238E27FC236}">
                <a16:creationId xmlns:a16="http://schemas.microsoft.com/office/drawing/2014/main" id="{D31B41EF-1976-954B-B525-EF05378858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9528" y="1821656"/>
            <a:ext cx="4074600" cy="273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1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7" dur="1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2" dur="1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7"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3672903B-D1B9-3944-952F-908F21B627A9}"/>
              </a:ext>
            </a:extLst>
          </p:cNvPr>
          <p:cNvSpPr>
            <a:spLocks noGrp="1"/>
          </p:cNvSpPr>
          <p:nvPr>
            <p:ph type="title"/>
          </p:nvPr>
        </p:nvSpPr>
        <p:spPr>
          <a:xfrm>
            <a:off x="1524000" y="685800"/>
            <a:ext cx="7239000" cy="128089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2800" b="1" dirty="0">
                <a:solidFill>
                  <a:schemeClr val="tx1"/>
                </a:solidFill>
                <a:ea typeface="+mj-ea"/>
                <a:cs typeface="+mj-cs"/>
              </a:rPr>
              <a:t>Fall and Winter Care is Also a Factor</a:t>
            </a:r>
          </a:p>
        </p:txBody>
      </p:sp>
      <p:sp>
        <p:nvSpPr>
          <p:cNvPr id="43010" name="Rectangle 3">
            <a:extLst>
              <a:ext uri="{FF2B5EF4-FFF2-40B4-BE49-F238E27FC236}">
                <a16:creationId xmlns:a16="http://schemas.microsoft.com/office/drawing/2014/main" id="{6FE24F13-2CAF-204B-B41B-8130CE3D2B8E}"/>
              </a:ext>
            </a:extLst>
          </p:cNvPr>
          <p:cNvSpPr>
            <a:spLocks noGrp="1"/>
          </p:cNvSpPr>
          <p:nvPr>
            <p:ph idx="1"/>
          </p:nvPr>
        </p:nvSpPr>
        <p:spPr>
          <a:xfrm>
            <a:off x="2230438" y="1771650"/>
            <a:ext cx="6151562" cy="4324350"/>
          </a:xfrm>
        </p:spPr>
        <p:txBody>
          <a:bodyPr/>
          <a:lstStyle/>
          <a:p>
            <a:pPr>
              <a:lnSpc>
                <a:spcPct val="150000"/>
              </a:lnSpc>
            </a:pPr>
            <a:r>
              <a:rPr lang="en-US" altLang="en-US" dirty="0">
                <a:ea typeface="ＭＳ Ｐゴシック" panose="020B0600070205080204" pitchFamily="34" charset="-128"/>
              </a:rPr>
              <a:t>If in containers, move to sheltered area or bury – provide adequate protection if you don’t bury!</a:t>
            </a:r>
          </a:p>
          <a:p>
            <a:pPr>
              <a:lnSpc>
                <a:spcPct val="150000"/>
              </a:lnSpc>
            </a:pPr>
            <a:r>
              <a:rPr lang="en-US" altLang="en-US" dirty="0">
                <a:ea typeface="ＭＳ Ｐゴシック" panose="020B0600070205080204" pitchFamily="34" charset="-128"/>
              </a:rPr>
              <a:t>Mulch around protective covers in cold weather </a:t>
            </a:r>
          </a:p>
          <a:p>
            <a:pPr eaLnBrk="1" hangingPunct="1">
              <a:lnSpc>
                <a:spcPct val="150000"/>
              </a:lnSpc>
            </a:pPr>
            <a:r>
              <a:rPr lang="en-US" altLang="en-US" dirty="0">
                <a:ea typeface="ＭＳ Ｐゴシック" panose="020B0600070205080204" pitchFamily="34" charset="-128"/>
              </a:rPr>
              <a:t>Be sure and leave the caps </a:t>
            </a:r>
            <a:r>
              <a:rPr lang="en-US" altLang="en-US" b="1" u="sng" dirty="0">
                <a:ea typeface="ＭＳ Ｐゴシック" panose="020B0600070205080204" pitchFamily="34" charset="-128"/>
              </a:rPr>
              <a:t>off</a:t>
            </a:r>
            <a:r>
              <a:rPr lang="en-US" altLang="en-US" b="1" dirty="0">
                <a:ea typeface="ＭＳ Ｐゴシック" panose="020B0600070205080204" pitchFamily="34" charset="-128"/>
              </a:rPr>
              <a:t>!</a:t>
            </a:r>
          </a:p>
          <a:p>
            <a:pPr eaLnBrk="1" hangingPunct="1">
              <a:lnSpc>
                <a:spcPct val="150000"/>
              </a:lnSpc>
            </a:pPr>
            <a:r>
              <a:rPr lang="en-US" altLang="en-US" dirty="0">
                <a:ea typeface="ＭＳ Ｐゴシック" panose="020B0600070205080204" pitchFamily="34" charset="-128"/>
              </a:rPr>
              <a:t>Too much moisture inside and plants will mold! </a:t>
            </a:r>
          </a:p>
          <a:p>
            <a:pPr eaLnBrk="1" hangingPunct="1">
              <a:lnSpc>
                <a:spcPct val="150000"/>
              </a:lnSpc>
            </a:pPr>
            <a:r>
              <a:rPr lang="en-US" altLang="en-US" dirty="0">
                <a:ea typeface="ＭＳ Ｐゴシック" panose="020B0600070205080204" pitchFamily="34" charset="-128"/>
              </a:rPr>
              <a:t>If in containers, OK to remove in spring</a:t>
            </a:r>
          </a:p>
          <a:p>
            <a:pPr eaLnBrk="1" hangingPunct="1">
              <a:lnSpc>
                <a:spcPct val="150000"/>
              </a:lnSpc>
            </a:pPr>
            <a:r>
              <a:rPr lang="en-US" altLang="en-US" dirty="0">
                <a:ea typeface="ＭＳ Ｐゴシック" panose="020B0600070205080204" pitchFamily="34" charset="-128"/>
              </a:rPr>
              <a:t>If you can, leave plants alone for a year</a:t>
            </a:r>
          </a:p>
          <a:p>
            <a:pPr eaLnBrk="1" hangingPunct="1">
              <a:lnSpc>
                <a:spcPct val="150000"/>
              </a:lnSpc>
            </a:pPr>
            <a:r>
              <a:rPr lang="en-US" altLang="en-US" dirty="0">
                <a:ea typeface="ＭＳ Ｐゴシック" panose="020B0600070205080204" pitchFamily="34" charset="-128"/>
              </a:rPr>
              <a:t>Then you can dig and transplant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fade">
                                      <p:cBhvr>
                                        <p:cTn id="7" dur="1000"/>
                                        <p:tgtEl>
                                          <p:spTgt spid="43010">
                                            <p:txEl>
                                              <p:pRg st="0" end="0"/>
                                            </p:txEl>
                                          </p:spTgt>
                                        </p:tgtEl>
                                      </p:cBhvr>
                                    </p:animEffect>
                                    <p:anim calcmode="lin" valueType="num">
                                      <p:cBhvr>
                                        <p:cTn id="8" dur="1000" fill="hold"/>
                                        <p:tgtEl>
                                          <p:spTgt spid="43010">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3010">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301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3010">
                                            <p:txEl>
                                              <p:pRg st="1" end="1"/>
                                            </p:txEl>
                                          </p:spTgt>
                                        </p:tgtEl>
                                        <p:attrNameLst>
                                          <p:attrName>style.visibility</p:attrName>
                                        </p:attrNameLst>
                                      </p:cBhvr>
                                      <p:to>
                                        <p:strVal val="visible"/>
                                      </p:to>
                                    </p:set>
                                    <p:animEffect transition="in" filter="fade">
                                      <p:cBhvr>
                                        <p:cTn id="15" dur="1000"/>
                                        <p:tgtEl>
                                          <p:spTgt spid="43010">
                                            <p:txEl>
                                              <p:pRg st="1" end="1"/>
                                            </p:txEl>
                                          </p:spTgt>
                                        </p:tgtEl>
                                      </p:cBhvr>
                                    </p:animEffect>
                                    <p:anim calcmode="lin" valueType="num">
                                      <p:cBhvr>
                                        <p:cTn id="16" dur="1000" fill="hold"/>
                                        <p:tgtEl>
                                          <p:spTgt spid="43010">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3010">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3010">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43010">
                                            <p:txEl>
                                              <p:pRg st="2" end="2"/>
                                            </p:txEl>
                                          </p:spTgt>
                                        </p:tgtEl>
                                        <p:attrNameLst>
                                          <p:attrName>style.visibility</p:attrName>
                                        </p:attrNameLst>
                                      </p:cBhvr>
                                      <p:to>
                                        <p:strVal val="visible"/>
                                      </p:to>
                                    </p:set>
                                    <p:animEffect transition="in" filter="fade">
                                      <p:cBhvr>
                                        <p:cTn id="23" dur="1000"/>
                                        <p:tgtEl>
                                          <p:spTgt spid="43010">
                                            <p:txEl>
                                              <p:pRg st="2" end="2"/>
                                            </p:txEl>
                                          </p:spTgt>
                                        </p:tgtEl>
                                      </p:cBhvr>
                                    </p:animEffect>
                                    <p:anim calcmode="lin" valueType="num">
                                      <p:cBhvr>
                                        <p:cTn id="24" dur="1000" fill="hold"/>
                                        <p:tgtEl>
                                          <p:spTgt spid="43010">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3010">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3010">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43010">
                                            <p:txEl>
                                              <p:pRg st="3" end="3"/>
                                            </p:txEl>
                                          </p:spTgt>
                                        </p:tgtEl>
                                        <p:attrNameLst>
                                          <p:attrName>style.visibility</p:attrName>
                                        </p:attrNameLst>
                                      </p:cBhvr>
                                      <p:to>
                                        <p:strVal val="visible"/>
                                      </p:to>
                                    </p:set>
                                    <p:animEffect transition="in" filter="fade">
                                      <p:cBhvr>
                                        <p:cTn id="31" dur="1000"/>
                                        <p:tgtEl>
                                          <p:spTgt spid="43010">
                                            <p:txEl>
                                              <p:pRg st="3" end="3"/>
                                            </p:txEl>
                                          </p:spTgt>
                                        </p:tgtEl>
                                      </p:cBhvr>
                                    </p:animEffect>
                                    <p:anim calcmode="lin" valueType="num">
                                      <p:cBhvr>
                                        <p:cTn id="32" dur="1000" fill="hold"/>
                                        <p:tgtEl>
                                          <p:spTgt spid="43010">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43010">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3010">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43010">
                                            <p:txEl>
                                              <p:pRg st="4" end="4"/>
                                            </p:txEl>
                                          </p:spTgt>
                                        </p:tgtEl>
                                        <p:attrNameLst>
                                          <p:attrName>style.visibility</p:attrName>
                                        </p:attrNameLst>
                                      </p:cBhvr>
                                      <p:to>
                                        <p:strVal val="visible"/>
                                      </p:to>
                                    </p:set>
                                    <p:animEffect transition="in" filter="fade">
                                      <p:cBhvr>
                                        <p:cTn id="39" dur="1000"/>
                                        <p:tgtEl>
                                          <p:spTgt spid="43010">
                                            <p:txEl>
                                              <p:pRg st="4" end="4"/>
                                            </p:txEl>
                                          </p:spTgt>
                                        </p:tgtEl>
                                      </p:cBhvr>
                                    </p:animEffect>
                                    <p:anim calcmode="lin" valueType="num">
                                      <p:cBhvr>
                                        <p:cTn id="40" dur="1000" fill="hold"/>
                                        <p:tgtEl>
                                          <p:spTgt spid="43010">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43010">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43010">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nodeType="clickEffect">
                                  <p:stCondLst>
                                    <p:cond delay="0"/>
                                  </p:stCondLst>
                                  <p:childTnLst>
                                    <p:set>
                                      <p:cBhvr>
                                        <p:cTn id="46" dur="1" fill="hold">
                                          <p:stCondLst>
                                            <p:cond delay="0"/>
                                          </p:stCondLst>
                                        </p:cTn>
                                        <p:tgtEl>
                                          <p:spTgt spid="43010">
                                            <p:txEl>
                                              <p:pRg st="5" end="5"/>
                                            </p:txEl>
                                          </p:spTgt>
                                        </p:tgtEl>
                                        <p:attrNameLst>
                                          <p:attrName>style.visibility</p:attrName>
                                        </p:attrNameLst>
                                      </p:cBhvr>
                                      <p:to>
                                        <p:strVal val="visible"/>
                                      </p:to>
                                    </p:set>
                                    <p:animEffect transition="in" filter="fade">
                                      <p:cBhvr>
                                        <p:cTn id="47" dur="1000"/>
                                        <p:tgtEl>
                                          <p:spTgt spid="43010">
                                            <p:txEl>
                                              <p:pRg st="5" end="5"/>
                                            </p:txEl>
                                          </p:spTgt>
                                        </p:tgtEl>
                                      </p:cBhvr>
                                    </p:animEffect>
                                    <p:anim calcmode="lin" valueType="num">
                                      <p:cBhvr>
                                        <p:cTn id="48" dur="1000" fill="hold"/>
                                        <p:tgtEl>
                                          <p:spTgt spid="43010">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43010">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43010">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nodeType="clickEffect">
                                  <p:stCondLst>
                                    <p:cond delay="0"/>
                                  </p:stCondLst>
                                  <p:childTnLst>
                                    <p:set>
                                      <p:cBhvr>
                                        <p:cTn id="54" dur="1" fill="hold">
                                          <p:stCondLst>
                                            <p:cond delay="0"/>
                                          </p:stCondLst>
                                        </p:cTn>
                                        <p:tgtEl>
                                          <p:spTgt spid="43010">
                                            <p:txEl>
                                              <p:pRg st="6" end="6"/>
                                            </p:txEl>
                                          </p:spTgt>
                                        </p:tgtEl>
                                        <p:attrNameLst>
                                          <p:attrName>style.visibility</p:attrName>
                                        </p:attrNameLst>
                                      </p:cBhvr>
                                      <p:to>
                                        <p:strVal val="visible"/>
                                      </p:to>
                                    </p:set>
                                    <p:animEffect transition="in" filter="fade">
                                      <p:cBhvr>
                                        <p:cTn id="55" dur="1000"/>
                                        <p:tgtEl>
                                          <p:spTgt spid="43010">
                                            <p:txEl>
                                              <p:pRg st="6" end="6"/>
                                            </p:txEl>
                                          </p:spTgt>
                                        </p:tgtEl>
                                      </p:cBhvr>
                                    </p:animEffect>
                                    <p:anim calcmode="lin" valueType="num">
                                      <p:cBhvr>
                                        <p:cTn id="56" dur="1000" fill="hold"/>
                                        <p:tgtEl>
                                          <p:spTgt spid="43010">
                                            <p:txEl>
                                              <p:pRg st="6" end="6"/>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43010">
                                            <p:txEl>
                                              <p:pRg st="6" end="6"/>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43010">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7D0E5F9-4008-4046-B8DA-993A36162B0F}"/>
              </a:ext>
            </a:extLst>
          </p:cNvPr>
          <p:cNvSpPr>
            <a:spLocks noGrp="1"/>
          </p:cNvSpPr>
          <p:nvPr>
            <p:ph type="title"/>
          </p:nvPr>
        </p:nvSpPr>
        <p:spPr>
          <a:xfrm>
            <a:off x="1621605" y="319310"/>
            <a:ext cx="2746941" cy="135709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lIns="91440" tIns="45720" rIns="91440" bIns="45720" rtlCol="0" anchor="t">
            <a:normAutofit fontScale="90000"/>
            <a:scene3d>
              <a:camera prst="orthographicFront"/>
              <a:lightRig rig="soft" dir="t">
                <a:rot lat="0" lon="0" rev="16800000"/>
              </a:lightRig>
            </a:scene3d>
            <a:sp3d prstMaterial="softEdge">
              <a:bevelT w="38100" h="38100"/>
            </a:sp3d>
          </a:bodyPr>
          <a:lstStyle/>
          <a:p>
            <a:pPr fontAlgn="auto">
              <a:spcAft>
                <a:spcPts val="0"/>
              </a:spcAft>
              <a:defRPr/>
            </a:pPr>
            <a:r>
              <a:rPr lang="en-US" sz="2800" b="1" dirty="0"/>
              <a:t>Protecting Cuttings in Containers</a:t>
            </a:r>
          </a:p>
        </p:txBody>
      </p:sp>
      <p:sp>
        <p:nvSpPr>
          <p:cNvPr id="38916" name="Text Box 6">
            <a:extLst>
              <a:ext uri="{FF2B5EF4-FFF2-40B4-BE49-F238E27FC236}">
                <a16:creationId xmlns:a16="http://schemas.microsoft.com/office/drawing/2014/main" id="{4864FF60-6E69-2C4B-A3B2-FB85FD4FCDB7}"/>
              </a:ext>
            </a:extLst>
          </p:cNvPr>
          <p:cNvSpPr txBox="1">
            <a:spLocks noChangeArrowheads="1"/>
          </p:cNvSpPr>
          <p:nvPr/>
        </p:nvSpPr>
        <p:spPr bwMode="auto">
          <a:xfrm>
            <a:off x="1390221" y="1752600"/>
            <a:ext cx="3334179" cy="4572297"/>
          </a:xfrm>
          <a:prstGeom prst="rect">
            <a:avLst/>
          </a:prstGeom>
        </p:spPr>
        <p:txBody>
          <a:bodyPr vert="horz" lIns="91440" tIns="45720" rIns="91440" bIns="45720" rtlCol="0">
            <a:normAutofit fontScale="77500" lnSpcReduction="20000"/>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50000"/>
              </a:lnSpc>
              <a:spcBef>
                <a:spcPts val="1000"/>
              </a:spcBef>
              <a:buClr>
                <a:schemeClr val="accent1"/>
              </a:buClr>
              <a:buFont typeface="Wingdings 3" charset="2"/>
              <a:buChar char=""/>
              <a:defRPr/>
            </a:pPr>
            <a:r>
              <a:rPr lang="en-US" sz="2000" dirty="0">
                <a:latin typeface="+mn-lt"/>
                <a:ea typeface="+mn-ea"/>
                <a:cs typeface="+mn-cs"/>
              </a:rPr>
              <a:t>  If you bury, </a:t>
            </a:r>
            <a:r>
              <a:rPr lang="en-US" sz="2300" dirty="0">
                <a:latin typeface="+mn-lt"/>
                <a:ea typeface="+mn-ea"/>
                <a:cs typeface="+mn-cs"/>
              </a:rPr>
              <a:t>bury to the rim</a:t>
            </a:r>
          </a:p>
          <a:p>
            <a:pPr eaLnBrk="1" hangingPunct="1">
              <a:lnSpc>
                <a:spcPct val="150000"/>
              </a:lnSpc>
              <a:spcBef>
                <a:spcPts val="1000"/>
              </a:spcBef>
              <a:buClr>
                <a:schemeClr val="accent1"/>
              </a:buClr>
              <a:buFont typeface="Wingdings 3" charset="2"/>
              <a:buChar char=""/>
              <a:defRPr/>
            </a:pPr>
            <a:r>
              <a:rPr lang="en-US" sz="2300" dirty="0">
                <a:latin typeface="+mn-lt"/>
                <a:ea typeface="+mn-ea"/>
                <a:cs typeface="+mn-cs"/>
              </a:rPr>
              <a:t> A cover helps retain moisture, and protects in cold weather</a:t>
            </a:r>
          </a:p>
          <a:p>
            <a:pPr eaLnBrk="1" hangingPunct="1">
              <a:lnSpc>
                <a:spcPct val="150000"/>
              </a:lnSpc>
              <a:spcBef>
                <a:spcPts val="1000"/>
              </a:spcBef>
              <a:buClr>
                <a:schemeClr val="accent1"/>
              </a:buClr>
              <a:buFont typeface="Wingdings 3" charset="2"/>
              <a:buChar char=""/>
              <a:defRPr/>
            </a:pPr>
            <a:r>
              <a:rPr lang="en-US" sz="2300" dirty="0">
                <a:latin typeface="+mn-lt"/>
                <a:ea typeface="+mn-ea"/>
                <a:cs typeface="+mn-cs"/>
              </a:rPr>
              <a:t>  Leave the cap off! </a:t>
            </a:r>
          </a:p>
          <a:p>
            <a:pPr eaLnBrk="1" hangingPunct="1">
              <a:lnSpc>
                <a:spcPct val="150000"/>
              </a:lnSpc>
              <a:spcBef>
                <a:spcPts val="1000"/>
              </a:spcBef>
              <a:buClr>
                <a:schemeClr val="accent1"/>
              </a:buClr>
              <a:buFont typeface="Wingdings 3" charset="2"/>
              <a:buChar char=""/>
              <a:defRPr/>
            </a:pPr>
            <a:r>
              <a:rPr lang="en-US" sz="2300" dirty="0">
                <a:effectLst/>
                <a:latin typeface="+mn-lt"/>
                <a:ea typeface="Times New Roman" panose="02020603050405020304" pitchFamily="18" charset="0"/>
                <a:cs typeface="Times New Roman" panose="02020603050405020304" pitchFamily="18" charset="0"/>
              </a:rPr>
              <a:t>  Too much moisture inside and plants will mold! </a:t>
            </a:r>
            <a:endParaRPr lang="en-US" sz="2300" dirty="0">
              <a:latin typeface="+mn-lt"/>
              <a:ea typeface="+mn-ea"/>
              <a:cs typeface="+mn-cs"/>
            </a:endParaRPr>
          </a:p>
          <a:p>
            <a:pPr eaLnBrk="1" hangingPunct="1">
              <a:lnSpc>
                <a:spcPct val="150000"/>
              </a:lnSpc>
              <a:spcBef>
                <a:spcPts val="1000"/>
              </a:spcBef>
              <a:buClr>
                <a:schemeClr val="accent1"/>
              </a:buClr>
              <a:buFont typeface="Wingdings 3" charset="2"/>
              <a:buChar char=""/>
              <a:defRPr/>
            </a:pPr>
            <a:r>
              <a:rPr lang="en-US" sz="2300" dirty="0">
                <a:latin typeface="+mn-lt"/>
                <a:ea typeface="+mn-ea"/>
                <a:cs typeface="+mn-cs"/>
              </a:rPr>
              <a:t>  Will mulch up and around the container when mulching the rest of the roses</a:t>
            </a:r>
          </a:p>
          <a:p>
            <a:pPr eaLnBrk="1" hangingPunct="1">
              <a:spcBef>
                <a:spcPts val="1000"/>
              </a:spcBef>
              <a:buClr>
                <a:schemeClr val="accent1"/>
              </a:buClr>
              <a:buFont typeface="Wingdings 3" charset="2"/>
              <a:buChar char=""/>
              <a:defRPr/>
            </a:pPr>
            <a:endParaRPr lang="en-US" sz="1400" dirty="0">
              <a:latin typeface="+mn-lt"/>
              <a:ea typeface="+mn-ea"/>
              <a:cs typeface="+mn-cs"/>
            </a:endParaRPr>
          </a:p>
        </p:txBody>
      </p:sp>
      <p:pic>
        <p:nvPicPr>
          <p:cNvPr id="5" name="Content Placeholder 4" descr="A green bottle with a green cap inside of it&#10;&#10;Description automatically generated">
            <a:extLst>
              <a:ext uri="{FF2B5EF4-FFF2-40B4-BE49-F238E27FC236}">
                <a16:creationId xmlns:a16="http://schemas.microsoft.com/office/drawing/2014/main" id="{87473411-527D-DE43-A82D-A91FABFD9806}"/>
              </a:ext>
            </a:extLst>
          </p:cNvPr>
          <p:cNvPicPr>
            <a:picLocks noGrp="1" noChangeAspect="1"/>
          </p:cNvPicPr>
          <p:nvPr>
            <p:ph idx="1"/>
          </p:nvPr>
        </p:nvPicPr>
        <p:blipFill>
          <a:blip r:embed="rId3"/>
          <a:srcRect r="30"/>
          <a:stretch/>
        </p:blipFill>
        <p:spPr>
          <a:xfrm>
            <a:off x="4810180" y="571351"/>
            <a:ext cx="3812756" cy="5715297"/>
          </a:xfrm>
          <a:prstGeom prst="rect">
            <a:avLst/>
          </a:prstGeom>
        </p:spPr>
      </p:pic>
    </p:spTree>
    <p:extLst>
      <p:ext uri="{BB962C8B-B14F-4D97-AF65-F5344CB8AC3E}">
        <p14:creationId xmlns:p14="http://schemas.microsoft.com/office/powerpoint/2010/main" val="101075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animEffect transition="in" filter="fade">
                                      <p:cBhvr>
                                        <p:cTn id="7" dur="1000"/>
                                        <p:tgtEl>
                                          <p:spTgt spid="38916">
                                            <p:txEl>
                                              <p:pRg st="0" end="0"/>
                                            </p:txEl>
                                          </p:spTgt>
                                        </p:tgtEl>
                                      </p:cBhvr>
                                    </p:animEffect>
                                    <p:anim calcmode="lin" valueType="num">
                                      <p:cBhvr>
                                        <p:cTn id="8" dur="1000" fill="hold"/>
                                        <p:tgtEl>
                                          <p:spTgt spid="3891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891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891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8916">
                                            <p:txEl>
                                              <p:pRg st="1" end="1"/>
                                            </p:txEl>
                                          </p:spTgt>
                                        </p:tgtEl>
                                        <p:attrNameLst>
                                          <p:attrName>style.visibility</p:attrName>
                                        </p:attrNameLst>
                                      </p:cBhvr>
                                      <p:to>
                                        <p:strVal val="visible"/>
                                      </p:to>
                                    </p:set>
                                    <p:animEffect transition="in" filter="fade">
                                      <p:cBhvr>
                                        <p:cTn id="15" dur="1000"/>
                                        <p:tgtEl>
                                          <p:spTgt spid="38916">
                                            <p:txEl>
                                              <p:pRg st="1" end="1"/>
                                            </p:txEl>
                                          </p:spTgt>
                                        </p:tgtEl>
                                      </p:cBhvr>
                                    </p:animEffect>
                                    <p:anim calcmode="lin" valueType="num">
                                      <p:cBhvr>
                                        <p:cTn id="16" dur="1000" fill="hold"/>
                                        <p:tgtEl>
                                          <p:spTgt spid="38916">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8916">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891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8916">
                                            <p:txEl>
                                              <p:pRg st="2" end="2"/>
                                            </p:txEl>
                                          </p:spTgt>
                                        </p:tgtEl>
                                        <p:attrNameLst>
                                          <p:attrName>style.visibility</p:attrName>
                                        </p:attrNameLst>
                                      </p:cBhvr>
                                      <p:to>
                                        <p:strVal val="visible"/>
                                      </p:to>
                                    </p:set>
                                    <p:animEffect transition="in" filter="fade">
                                      <p:cBhvr>
                                        <p:cTn id="23" dur="1000"/>
                                        <p:tgtEl>
                                          <p:spTgt spid="38916">
                                            <p:txEl>
                                              <p:pRg st="2" end="2"/>
                                            </p:txEl>
                                          </p:spTgt>
                                        </p:tgtEl>
                                      </p:cBhvr>
                                    </p:animEffect>
                                    <p:anim calcmode="lin" valueType="num">
                                      <p:cBhvr>
                                        <p:cTn id="24" dur="1000" fill="hold"/>
                                        <p:tgtEl>
                                          <p:spTgt spid="38916">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8916">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891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38916">
                                            <p:txEl>
                                              <p:pRg st="3" end="3"/>
                                            </p:txEl>
                                          </p:spTgt>
                                        </p:tgtEl>
                                        <p:attrNameLst>
                                          <p:attrName>style.visibility</p:attrName>
                                        </p:attrNameLst>
                                      </p:cBhvr>
                                      <p:to>
                                        <p:strVal val="visible"/>
                                      </p:to>
                                    </p:set>
                                    <p:animEffect transition="in" filter="fade">
                                      <p:cBhvr>
                                        <p:cTn id="31" dur="1000"/>
                                        <p:tgtEl>
                                          <p:spTgt spid="38916">
                                            <p:txEl>
                                              <p:pRg st="3" end="3"/>
                                            </p:txEl>
                                          </p:spTgt>
                                        </p:tgtEl>
                                      </p:cBhvr>
                                    </p:animEffect>
                                    <p:anim calcmode="lin" valueType="num">
                                      <p:cBhvr>
                                        <p:cTn id="32" dur="1000" fill="hold"/>
                                        <p:tgtEl>
                                          <p:spTgt spid="38916">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8916">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891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38916">
                                            <p:txEl>
                                              <p:pRg st="4" end="4"/>
                                            </p:txEl>
                                          </p:spTgt>
                                        </p:tgtEl>
                                        <p:attrNameLst>
                                          <p:attrName>style.visibility</p:attrName>
                                        </p:attrNameLst>
                                      </p:cBhvr>
                                      <p:to>
                                        <p:strVal val="visible"/>
                                      </p:to>
                                    </p:set>
                                    <p:animEffect transition="in" filter="fade">
                                      <p:cBhvr>
                                        <p:cTn id="39" dur="1000"/>
                                        <p:tgtEl>
                                          <p:spTgt spid="38916">
                                            <p:txEl>
                                              <p:pRg st="4" end="4"/>
                                            </p:txEl>
                                          </p:spTgt>
                                        </p:tgtEl>
                                      </p:cBhvr>
                                    </p:animEffect>
                                    <p:anim calcmode="lin" valueType="num">
                                      <p:cBhvr>
                                        <p:cTn id="40" dur="1000" fill="hold"/>
                                        <p:tgtEl>
                                          <p:spTgt spid="38916">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8916">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891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6711-33BC-B94F-825A-3A4EF24682FB}"/>
              </a:ext>
            </a:extLst>
          </p:cNvPr>
          <p:cNvSpPr>
            <a:spLocks noGrp="1"/>
          </p:cNvSpPr>
          <p:nvPr>
            <p:ph type="title"/>
          </p:nvPr>
        </p:nvSpPr>
        <p:spPr>
          <a:xfrm>
            <a:off x="1600201" y="533400"/>
            <a:ext cx="7543800" cy="1280890"/>
          </a:xfrm>
        </p:spPr>
        <p:txBody>
          <a:bodyPr>
            <a:normAutofit/>
          </a:bodyPr>
          <a:lstStyle/>
          <a:p>
            <a:r>
              <a:rPr lang="en-US" sz="2800" b="1" dirty="0">
                <a:solidFill>
                  <a:schemeClr val="tx1"/>
                </a:solidFill>
                <a:ea typeface="+mj-ea"/>
                <a:cs typeface="+mj-cs"/>
              </a:rPr>
              <a:t>Protecting Cuttings Stuck in Ground - </a:t>
            </a:r>
            <a:br>
              <a:rPr lang="en-US" sz="2800" b="1" dirty="0">
                <a:solidFill>
                  <a:schemeClr val="tx1"/>
                </a:solidFill>
                <a:ea typeface="+mj-ea"/>
                <a:cs typeface="+mj-cs"/>
              </a:rPr>
            </a:br>
            <a:r>
              <a:rPr lang="en-US" sz="2800" b="1" dirty="0">
                <a:solidFill>
                  <a:schemeClr val="tx1"/>
                </a:solidFill>
                <a:ea typeface="+mj-ea"/>
                <a:cs typeface="+mj-cs"/>
              </a:rPr>
              <a:t>no containers</a:t>
            </a:r>
            <a:endParaRPr lang="en-US" sz="2800" dirty="0"/>
          </a:p>
        </p:txBody>
      </p:sp>
      <p:sp>
        <p:nvSpPr>
          <p:cNvPr id="3" name="Content Placeholder 2">
            <a:extLst>
              <a:ext uri="{FF2B5EF4-FFF2-40B4-BE49-F238E27FC236}">
                <a16:creationId xmlns:a16="http://schemas.microsoft.com/office/drawing/2014/main" id="{5C6A274C-59B8-0C46-B7E0-7BE80ADDCB72}"/>
              </a:ext>
            </a:extLst>
          </p:cNvPr>
          <p:cNvSpPr>
            <a:spLocks noGrp="1"/>
          </p:cNvSpPr>
          <p:nvPr>
            <p:ph idx="1"/>
          </p:nvPr>
        </p:nvSpPr>
        <p:spPr>
          <a:xfrm>
            <a:off x="1600201" y="5442579"/>
            <a:ext cx="7219264" cy="958221"/>
          </a:xfrm>
        </p:spPr>
        <p:txBody>
          <a:bodyPr/>
          <a:lstStyle/>
          <a:p>
            <a:r>
              <a:rPr lang="en-US" sz="1800" dirty="0">
                <a:solidFill>
                  <a:schemeClr val="tx1"/>
                </a:solidFill>
                <a:latin typeface="+mn-lt"/>
              </a:rPr>
              <a:t>A cover helps retain moisture, and protects in cold weather</a:t>
            </a:r>
          </a:p>
          <a:p>
            <a:r>
              <a:rPr lang="en-US" dirty="0">
                <a:solidFill>
                  <a:schemeClr val="tx1"/>
                </a:solidFill>
              </a:rPr>
              <a:t> </a:t>
            </a:r>
            <a:r>
              <a:rPr lang="en-US" sz="1800" dirty="0">
                <a:solidFill>
                  <a:schemeClr val="tx1"/>
                </a:solidFill>
                <a:latin typeface="+mn-lt"/>
              </a:rPr>
              <a:t>Be sure and leave the caps off!</a:t>
            </a:r>
          </a:p>
          <a:p>
            <a:endParaRPr lang="en-US" dirty="0"/>
          </a:p>
        </p:txBody>
      </p:sp>
      <p:pic>
        <p:nvPicPr>
          <p:cNvPr id="4" name="Picture 4" descr="12 Oct 002">
            <a:extLst>
              <a:ext uri="{FF2B5EF4-FFF2-40B4-BE49-F238E27FC236}">
                <a16:creationId xmlns:a16="http://schemas.microsoft.com/office/drawing/2014/main" id="{AFCB89D8-8DC4-AF47-B5EF-E257400C74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326444" y="1852612"/>
            <a:ext cx="7360356" cy="3481388"/>
          </a:xfrm>
          <a:prstGeom prst="rect">
            <a:avLst/>
          </a:prstGeom>
        </p:spPr>
      </p:pic>
    </p:spTree>
    <p:extLst>
      <p:ext uri="{BB962C8B-B14F-4D97-AF65-F5344CB8AC3E}">
        <p14:creationId xmlns:p14="http://schemas.microsoft.com/office/powerpoint/2010/main" val="268646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5">
            <a:extLst>
              <a:ext uri="{FF2B5EF4-FFF2-40B4-BE49-F238E27FC236}">
                <a16:creationId xmlns:a16="http://schemas.microsoft.com/office/drawing/2014/main" id="{42156B9C-2B83-D241-BF45-C924DAC37F9E}"/>
              </a:ext>
            </a:extLst>
          </p:cNvPr>
          <p:cNvSpPr>
            <a:spLocks noGrp="1"/>
          </p:cNvSpPr>
          <p:nvPr>
            <p:ph type="title"/>
          </p:nvPr>
        </p:nvSpPr>
        <p:spPr>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Moisture inside cover</a:t>
            </a:r>
          </a:p>
        </p:txBody>
      </p:sp>
      <p:pic>
        <p:nvPicPr>
          <p:cNvPr id="48130" name="Picture 8" descr="12 Oct 004">
            <a:extLst>
              <a:ext uri="{FF2B5EF4-FFF2-40B4-BE49-F238E27FC236}">
                <a16:creationId xmlns:a16="http://schemas.microsoft.com/office/drawing/2014/main" id="{750932A4-CFC8-4547-83F5-299433E4A7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16088" y="1600200"/>
            <a:ext cx="5751512" cy="3968750"/>
          </a:xfrm>
        </p:spPr>
      </p:pic>
      <p:sp>
        <p:nvSpPr>
          <p:cNvPr id="39940" name="Text Box 9">
            <a:extLst>
              <a:ext uri="{FF2B5EF4-FFF2-40B4-BE49-F238E27FC236}">
                <a16:creationId xmlns:a16="http://schemas.microsoft.com/office/drawing/2014/main" id="{895A0D05-622D-924E-A87B-1864174E488E}"/>
              </a:ext>
            </a:extLst>
          </p:cNvPr>
          <p:cNvSpPr txBox="1">
            <a:spLocks noChangeArrowheads="1"/>
          </p:cNvSpPr>
          <p:nvPr/>
        </p:nvSpPr>
        <p:spPr bwMode="auto">
          <a:xfrm>
            <a:off x="2547938" y="5772090"/>
            <a:ext cx="3528530"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sz="2000" dirty="0">
                <a:latin typeface="+mn-lt"/>
              </a:rPr>
              <a:t>A 50</a:t>
            </a:r>
            <a:r>
              <a:rPr lang="en-US" sz="2000" dirty="0">
                <a:latin typeface="+mn-lt"/>
                <a:cs typeface="Arial" charset="0"/>
              </a:rPr>
              <a:t>-degree overcast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42F6A-3CEE-FC4F-9E03-D7531FE31EBD}"/>
              </a:ext>
            </a:extLst>
          </p:cNvPr>
          <p:cNvSpPr>
            <a:spLocks noGrp="1"/>
          </p:cNvSpPr>
          <p:nvPr>
            <p:ph type="title"/>
          </p:nvPr>
        </p:nvSpPr>
        <p:spPr/>
        <p:txBody>
          <a:bodyPr>
            <a:normAutofit/>
          </a:bodyPr>
          <a:lstStyle/>
          <a:p>
            <a:r>
              <a:rPr lang="en-US" sz="3200" b="1" dirty="0">
                <a:solidFill>
                  <a:schemeClr val="tx1"/>
                </a:solidFill>
                <a:ea typeface="+mj-ea"/>
                <a:cs typeface="+mj-cs"/>
              </a:rPr>
              <a:t>Mid-February @ 26° </a:t>
            </a:r>
            <a:endParaRPr lang="en-US" sz="3200" dirty="0"/>
          </a:p>
        </p:txBody>
      </p:sp>
      <p:sp>
        <p:nvSpPr>
          <p:cNvPr id="3" name="Content Placeholder 2">
            <a:extLst>
              <a:ext uri="{FF2B5EF4-FFF2-40B4-BE49-F238E27FC236}">
                <a16:creationId xmlns:a16="http://schemas.microsoft.com/office/drawing/2014/main" id="{E6AD93CF-4196-7A47-A099-2260B6C66B3C}"/>
              </a:ext>
            </a:extLst>
          </p:cNvPr>
          <p:cNvSpPr>
            <a:spLocks noGrp="1"/>
          </p:cNvSpPr>
          <p:nvPr>
            <p:ph idx="1"/>
          </p:nvPr>
        </p:nvSpPr>
        <p:spPr>
          <a:xfrm>
            <a:off x="1447801" y="5486400"/>
            <a:ext cx="7467599" cy="976090"/>
          </a:xfrm>
        </p:spPr>
        <p:txBody>
          <a:bodyPr>
            <a:noAutofit/>
          </a:bodyPr>
          <a:lstStyle/>
          <a:p>
            <a:r>
              <a:rPr lang="en-US" sz="1600" dirty="0">
                <a:solidFill>
                  <a:schemeClr val="tx1"/>
                </a:solidFill>
              </a:rPr>
              <a:t>Look at the frost and ice buildup from condensation the day before</a:t>
            </a:r>
          </a:p>
          <a:p>
            <a:r>
              <a:rPr lang="en-US" sz="1600" dirty="0">
                <a:solidFill>
                  <a:schemeClr val="tx1"/>
                </a:solidFill>
              </a:rPr>
              <a:t>Ice will melt when the sun hits it, and the moisture will run down to keep the cutting watered</a:t>
            </a:r>
          </a:p>
        </p:txBody>
      </p:sp>
      <p:pic>
        <p:nvPicPr>
          <p:cNvPr id="4" name="Picture 3">
            <a:extLst>
              <a:ext uri="{FF2B5EF4-FFF2-40B4-BE49-F238E27FC236}">
                <a16:creationId xmlns:a16="http://schemas.microsoft.com/office/drawing/2014/main" id="{39F61F5F-9673-E843-B735-F4375D28D3E9}"/>
              </a:ext>
            </a:extLst>
          </p:cNvPr>
          <p:cNvPicPr>
            <a:picLocks noChangeAspect="1"/>
          </p:cNvPicPr>
          <p:nvPr/>
        </p:nvPicPr>
        <p:blipFill rotWithShape="1">
          <a:blip r:embed="rId2">
            <a:extLst>
              <a:ext uri="{28A0092B-C50C-407E-A947-70E740481C1C}">
                <a14:useLocalDpi xmlns:a14="http://schemas.microsoft.com/office/drawing/2010/main" val="0"/>
              </a:ext>
            </a:extLst>
          </a:blip>
          <a:srcRect r="-65" b="-70"/>
          <a:stretch/>
        </p:blipFill>
        <p:spPr bwMode="auto">
          <a:xfrm>
            <a:off x="2133600" y="1524000"/>
            <a:ext cx="5562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68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EFD0FAC-2AC1-9F46-9DE8-6DB171C083C5}"/>
              </a:ext>
            </a:extLst>
          </p:cNvPr>
          <p:cNvSpPr>
            <a:spLocks noGrp="1"/>
          </p:cNvSpPr>
          <p:nvPr>
            <p:ph type="title"/>
          </p:nvPr>
        </p:nvSpPr>
        <p:spPr>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Same day in mid-Feb</a:t>
            </a:r>
          </a:p>
        </p:txBody>
      </p:sp>
      <p:pic>
        <p:nvPicPr>
          <p:cNvPr id="54274" name="Picture 10" descr="Feb 20 007">
            <a:extLst>
              <a:ext uri="{FF2B5EF4-FFF2-40B4-BE49-F238E27FC236}">
                <a16:creationId xmlns:a16="http://schemas.microsoft.com/office/drawing/2014/main" id="{E7304D61-EEB6-5E47-8ECA-254597DD836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r="-18"/>
          <a:stretch>
            <a:fillRect/>
          </a:stretch>
        </p:blipFill>
        <p:spPr>
          <a:xfrm>
            <a:off x="990600" y="2159000"/>
            <a:ext cx="3262312" cy="3098800"/>
          </a:xfrm>
          <a:noFill/>
        </p:spPr>
      </p:pic>
      <p:pic>
        <p:nvPicPr>
          <p:cNvPr id="54275" name="Picture 12" descr="Feb 20 011">
            <a:extLst>
              <a:ext uri="{FF2B5EF4-FFF2-40B4-BE49-F238E27FC236}">
                <a16:creationId xmlns:a16="http://schemas.microsoft.com/office/drawing/2014/main" id="{0BCAADBB-032D-0341-BA70-86C24CF1CDA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419600" y="2144712"/>
            <a:ext cx="4458905" cy="3098799"/>
          </a:xfrm>
        </p:spPr>
      </p:pic>
      <p:sp>
        <p:nvSpPr>
          <p:cNvPr id="46085" name="Text Box 6">
            <a:extLst>
              <a:ext uri="{FF2B5EF4-FFF2-40B4-BE49-F238E27FC236}">
                <a16:creationId xmlns:a16="http://schemas.microsoft.com/office/drawing/2014/main" id="{BD956C66-D199-4744-940A-A732DE3DD3EA}"/>
              </a:ext>
            </a:extLst>
          </p:cNvPr>
          <p:cNvSpPr txBox="1">
            <a:spLocks noChangeArrowheads="1"/>
          </p:cNvSpPr>
          <p:nvPr/>
        </p:nvSpPr>
        <p:spPr bwMode="auto">
          <a:xfrm>
            <a:off x="4572000" y="5332413"/>
            <a:ext cx="3773488" cy="915987"/>
          </a:xfrm>
          <a:prstGeom prst="rect">
            <a:avLst/>
          </a:prstGeom>
          <a:noFill/>
          <a:ln>
            <a:no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defRPr/>
            </a:pPr>
            <a:r>
              <a:rPr lang="en-US" sz="1800" dirty="0">
                <a:latin typeface="+mn-lt"/>
              </a:rPr>
              <a:t>Leaves are still green with new growth in the leaf axil</a:t>
            </a:r>
          </a:p>
          <a:p>
            <a:pPr algn="ctr" defTabSz="914400" eaLnBrk="1" hangingPunct="1">
              <a:defRPr/>
            </a:pPr>
            <a:r>
              <a:rPr lang="en-US" sz="1800" dirty="0">
                <a:solidFill>
                  <a:schemeClr val="tx1">
                    <a:lumMod val="75000"/>
                    <a:lumOff val="25000"/>
                  </a:schemeClr>
                </a:solidFill>
              </a:rPr>
              <a:t> </a:t>
            </a:r>
          </a:p>
        </p:txBody>
      </p:sp>
      <p:sp>
        <p:nvSpPr>
          <p:cNvPr id="46086" name="Text Box 14">
            <a:extLst>
              <a:ext uri="{FF2B5EF4-FFF2-40B4-BE49-F238E27FC236}">
                <a16:creationId xmlns:a16="http://schemas.microsoft.com/office/drawing/2014/main" id="{FF8C7FF1-334C-6D4F-ACC6-7D3331876510}"/>
              </a:ext>
            </a:extLst>
          </p:cNvPr>
          <p:cNvSpPr txBox="1">
            <a:spLocks noChangeArrowheads="1"/>
          </p:cNvSpPr>
          <p:nvPr/>
        </p:nvSpPr>
        <p:spPr bwMode="auto">
          <a:xfrm>
            <a:off x="1405731" y="5357491"/>
            <a:ext cx="2836033" cy="369332"/>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sz="1800" dirty="0">
                <a:latin typeface="+mn-lt"/>
              </a:rPr>
              <a:t>Some nice new growth!</a:t>
            </a:r>
          </a:p>
        </p:txBody>
      </p:sp>
      <p:sp>
        <p:nvSpPr>
          <p:cNvPr id="46087" name="Text Box 15">
            <a:extLst>
              <a:ext uri="{FF2B5EF4-FFF2-40B4-BE49-F238E27FC236}">
                <a16:creationId xmlns:a16="http://schemas.microsoft.com/office/drawing/2014/main" id="{07D19611-1C97-464B-B444-71C37C8DBF20}"/>
              </a:ext>
            </a:extLst>
          </p:cNvPr>
          <p:cNvSpPr txBox="1">
            <a:spLocks noChangeArrowheads="1"/>
          </p:cNvSpPr>
          <p:nvPr/>
        </p:nvSpPr>
        <p:spPr bwMode="auto">
          <a:xfrm>
            <a:off x="2667000" y="1366838"/>
            <a:ext cx="3757613" cy="461962"/>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b="1" dirty="0">
                <a:solidFill>
                  <a:schemeClr val="tx1">
                    <a:lumMod val="75000"/>
                    <a:lumOff val="25000"/>
                  </a:schemeClr>
                </a:solidFill>
                <a:latin typeface="+mn-lt"/>
              </a:rPr>
              <a:t>Four months since planted!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4F80A-C262-B343-AF04-926CC22E3F3C}"/>
              </a:ext>
            </a:extLst>
          </p:cNvPr>
          <p:cNvSpPr>
            <a:spLocks noGrp="1"/>
          </p:cNvSpPr>
          <p:nvPr>
            <p:ph type="title"/>
          </p:nvPr>
        </p:nvSpPr>
        <p:spPr>
          <a:ln>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The First Day of Spring!</a:t>
            </a:r>
          </a:p>
        </p:txBody>
      </p:sp>
      <p:pic>
        <p:nvPicPr>
          <p:cNvPr id="55298" name="Content Placeholder 4" descr="IMG_0517.JPG">
            <a:extLst>
              <a:ext uri="{FF2B5EF4-FFF2-40B4-BE49-F238E27FC236}">
                <a16:creationId xmlns:a16="http://schemas.microsoft.com/office/drawing/2014/main" id="{032CBA8A-9C9B-9F40-AA25-117277DB17D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b="8"/>
          <a:stretch>
            <a:fillRect/>
          </a:stretch>
        </p:blipFill>
        <p:spPr>
          <a:xfrm>
            <a:off x="952500" y="1752600"/>
            <a:ext cx="7437438" cy="4302125"/>
          </a:xfrm>
        </p:spPr>
      </p:pic>
      <p:pic>
        <p:nvPicPr>
          <p:cNvPr id="4" name="Picture 3" descr="94f77073f0c3af8e6038ba87c1834d8e.jpg">
            <a:extLst>
              <a:ext uri="{FF2B5EF4-FFF2-40B4-BE49-F238E27FC236}">
                <a16:creationId xmlns:a16="http://schemas.microsoft.com/office/drawing/2014/main" id="{016B4085-C59F-D44E-9BBC-FF78E8242B48}"/>
              </a:ext>
            </a:extLst>
          </p:cNvPr>
          <p:cNvPicPr>
            <a:picLocks noChangeAspect="1"/>
          </p:cNvPicPr>
          <p:nvPr/>
        </p:nvPicPr>
        <p:blipFill>
          <a:blip r:embed="rId3">
            <a:extLst>
              <a:ext uri="{28A0092B-C50C-407E-A947-70E740481C1C}">
                <a14:useLocalDpi xmlns:a14="http://schemas.microsoft.com/office/drawing/2010/main" val="0"/>
              </a:ext>
            </a:extLst>
          </a:blip>
          <a:srcRect r="49" b="-109"/>
          <a:stretch>
            <a:fillRect/>
          </a:stretch>
        </p:blipFill>
        <p:spPr bwMode="auto">
          <a:xfrm>
            <a:off x="5105400" y="4191000"/>
            <a:ext cx="996950"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nodeType="clickEffect">
                                  <p:stCondLst>
                                    <p:cond delay="0"/>
                                  </p:stCondLst>
                                  <p:childTnLst>
                                    <p:animEffect transition="out" filter="dissolve">
                                      <p:cBhvr>
                                        <p:cTn id="11" dur="1000"/>
                                        <p:tgtEl>
                                          <p:spTgt spid="4"/>
                                        </p:tgtEl>
                                      </p:cBhvr>
                                    </p:animEffect>
                                    <p:set>
                                      <p:cBhvr>
                                        <p:cTn id="12"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A53B-B03F-A940-A5EA-0C85A350B296}"/>
              </a:ext>
            </a:extLst>
          </p:cNvPr>
          <p:cNvSpPr>
            <a:spLocks noGrp="1"/>
          </p:cNvSpPr>
          <p:nvPr>
            <p:ph type="title"/>
          </p:nvPr>
        </p:nvSpPr>
        <p:spPr>
          <a:xfrm>
            <a:off x="1676400" y="658812"/>
            <a:ext cx="4648200" cy="560388"/>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lumMod val="75000"/>
                    <a:lumOff val="25000"/>
                  </a:schemeClr>
                </a:solidFill>
                <a:ea typeface="+mj-ea"/>
                <a:cs typeface="+mj-cs"/>
              </a:rPr>
              <a:t>Mid June - </a:t>
            </a:r>
          </a:p>
        </p:txBody>
      </p:sp>
      <p:pic>
        <p:nvPicPr>
          <p:cNvPr id="56322" name="Picture 4" descr="IMG_0668.JPG">
            <a:extLst>
              <a:ext uri="{FF2B5EF4-FFF2-40B4-BE49-F238E27FC236}">
                <a16:creationId xmlns:a16="http://schemas.microsoft.com/office/drawing/2014/main" id="{B4C157E7-66BD-ED48-BEE5-6FFDA5DC37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4188" y="1752600"/>
            <a:ext cx="3351212" cy="446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extBox 5">
            <a:extLst>
              <a:ext uri="{FF2B5EF4-FFF2-40B4-BE49-F238E27FC236}">
                <a16:creationId xmlns:a16="http://schemas.microsoft.com/office/drawing/2014/main" id="{31324FC3-6D6E-6F45-880F-2A4BE305A9D8}"/>
              </a:ext>
            </a:extLst>
          </p:cNvPr>
          <p:cNvSpPr txBox="1">
            <a:spLocks noChangeArrowheads="1"/>
          </p:cNvSpPr>
          <p:nvPr/>
        </p:nvSpPr>
        <p:spPr bwMode="auto">
          <a:xfrm>
            <a:off x="3933825" y="757238"/>
            <a:ext cx="3838575" cy="461962"/>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defRPr/>
            </a:pPr>
            <a:r>
              <a:rPr lang="en-US" b="1" dirty="0">
                <a:solidFill>
                  <a:schemeClr val="tx1">
                    <a:lumMod val="75000"/>
                    <a:lumOff val="25000"/>
                  </a:schemeClr>
                </a:solidFill>
                <a:latin typeface="+mn-lt"/>
              </a:rPr>
              <a:t>Eight months since planted!</a:t>
            </a:r>
          </a:p>
        </p:txBody>
      </p:sp>
      <p:sp>
        <p:nvSpPr>
          <p:cNvPr id="48133" name="TextBox 6">
            <a:extLst>
              <a:ext uri="{FF2B5EF4-FFF2-40B4-BE49-F238E27FC236}">
                <a16:creationId xmlns:a16="http://schemas.microsoft.com/office/drawing/2014/main" id="{CBF610ED-7494-A240-8C3C-6414059D46E1}"/>
              </a:ext>
            </a:extLst>
          </p:cNvPr>
          <p:cNvSpPr txBox="1">
            <a:spLocks noChangeArrowheads="1"/>
          </p:cNvSpPr>
          <p:nvPr/>
        </p:nvSpPr>
        <p:spPr bwMode="auto">
          <a:xfrm>
            <a:off x="5715000" y="1905000"/>
            <a:ext cx="1981200" cy="4154984"/>
          </a:xfrm>
          <a:prstGeom prst="rect">
            <a:avLst/>
          </a:prstGeom>
          <a:noFill/>
          <a:ln>
            <a:no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dirty="0">
                <a:latin typeface="+mn-lt"/>
              </a:rPr>
              <a:t>4 of the 5 cuttings in this row survived and are growing</a:t>
            </a:r>
          </a:p>
          <a:p>
            <a:pPr algn="ctr" eaLnBrk="1" hangingPunct="1">
              <a:defRPr/>
            </a:pPr>
            <a:r>
              <a:rPr lang="en-US" dirty="0">
                <a:latin typeface="+mn-lt"/>
              </a:rPr>
              <a:t>and healthy</a:t>
            </a:r>
          </a:p>
          <a:p>
            <a:pPr algn="ctr" eaLnBrk="1" hangingPunct="1">
              <a:defRPr/>
            </a:pPr>
            <a:endParaRPr lang="en-US" dirty="0">
              <a:latin typeface="+mn-lt"/>
            </a:endParaRPr>
          </a:p>
          <a:p>
            <a:pPr algn="ctr" eaLnBrk="1" hangingPunct="1">
              <a:defRPr/>
            </a:pPr>
            <a:r>
              <a:rPr lang="en-US" dirty="0">
                <a:latin typeface="+mn-lt"/>
              </a:rPr>
              <a:t>  This is the first one to bloom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DCDC3035-E36F-2F41-9D42-513AC266E416}"/>
              </a:ext>
            </a:extLst>
          </p:cNvPr>
          <p:cNvSpPr>
            <a:spLocks noGrp="1"/>
          </p:cNvSpPr>
          <p:nvPr>
            <p:ph type="title"/>
          </p:nvPr>
        </p:nvSpPr>
        <p:spPr/>
        <p:txBody>
          <a:bodyPr>
            <a:normAutofit/>
          </a:bodyPr>
          <a:lstStyle/>
          <a:p>
            <a:pPr eaLnBrk="1" hangingPunct="1"/>
            <a:r>
              <a:rPr lang="en-US" altLang="en-US" sz="3200" b="1" dirty="0">
                <a:ea typeface="ＭＳ Ｐゴシック" panose="020B0600070205080204" pitchFamily="34" charset="-128"/>
              </a:rPr>
              <a:t>One year later</a:t>
            </a:r>
          </a:p>
        </p:txBody>
      </p:sp>
      <p:pic>
        <p:nvPicPr>
          <p:cNvPr id="57346" name="Picture 4" descr="DSC_0006.JPG">
            <a:extLst>
              <a:ext uri="{FF2B5EF4-FFF2-40B4-BE49-F238E27FC236}">
                <a16:creationId xmlns:a16="http://schemas.microsoft.com/office/drawing/2014/main" id="{0581E478-9158-A041-BE8E-2275AA3521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1488" y="1600200"/>
            <a:ext cx="58785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TextBox 5">
            <a:extLst>
              <a:ext uri="{FF2B5EF4-FFF2-40B4-BE49-F238E27FC236}">
                <a16:creationId xmlns:a16="http://schemas.microsoft.com/office/drawing/2014/main" id="{EF8F6C79-31E2-4E47-AC47-069115828395}"/>
              </a:ext>
            </a:extLst>
          </p:cNvPr>
          <p:cNvSpPr txBox="1">
            <a:spLocks noChangeArrowheads="1"/>
          </p:cNvSpPr>
          <p:nvPr/>
        </p:nvSpPr>
        <p:spPr bwMode="auto">
          <a:xfrm>
            <a:off x="2971800" y="5954713"/>
            <a:ext cx="3754554" cy="461665"/>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dirty="0">
                <a:latin typeface="+mn-lt"/>
              </a:rPr>
              <a:t>Ready for transplanting!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A12B27A1-6EF5-624C-81B0-55BD46D757A1}"/>
              </a:ext>
            </a:extLst>
          </p:cNvPr>
          <p:cNvSpPr>
            <a:spLocks noGrp="1"/>
          </p:cNvSpPr>
          <p:nvPr>
            <p:ph type="title"/>
          </p:nvPr>
        </p:nvSpPr>
        <p:spPr>
          <a:xfrm>
            <a:off x="1828800" y="762000"/>
            <a:ext cx="6589199" cy="1280890"/>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Requirements for success</a:t>
            </a:r>
          </a:p>
        </p:txBody>
      </p:sp>
      <p:sp>
        <p:nvSpPr>
          <p:cNvPr id="44034" name="Rectangle 3">
            <a:extLst>
              <a:ext uri="{FF2B5EF4-FFF2-40B4-BE49-F238E27FC236}">
                <a16:creationId xmlns:a16="http://schemas.microsoft.com/office/drawing/2014/main" id="{6ABE0B26-47AA-E048-951F-8EB8BF582B1A}"/>
              </a:ext>
            </a:extLst>
          </p:cNvPr>
          <p:cNvSpPr>
            <a:spLocks noGrp="1"/>
          </p:cNvSpPr>
          <p:nvPr>
            <p:ph idx="1"/>
          </p:nvPr>
        </p:nvSpPr>
        <p:spPr>
          <a:xfrm>
            <a:off x="1600200" y="1539875"/>
            <a:ext cx="7142162" cy="4708525"/>
          </a:xfrm>
        </p:spPr>
        <p:txBody>
          <a:bodyPr/>
          <a:lstStyle/>
          <a:p>
            <a:pPr eaLnBrk="1" hangingPunct="1">
              <a:lnSpc>
                <a:spcPct val="90000"/>
              </a:lnSpc>
            </a:pPr>
            <a:r>
              <a:rPr lang="en-US" altLang="en-US" sz="2000" dirty="0">
                <a:ea typeface="ＭＳ Ｐゴシック" panose="020B0600070205080204" pitchFamily="34" charset="-128"/>
              </a:rPr>
              <a:t>Be Patient!  Varies by variety</a:t>
            </a:r>
          </a:p>
          <a:p>
            <a:pPr eaLnBrk="1" hangingPunct="1">
              <a:lnSpc>
                <a:spcPct val="90000"/>
              </a:lnSpc>
            </a:pPr>
            <a:r>
              <a:rPr lang="en-US" altLang="en-US" sz="2000" dirty="0">
                <a:ea typeface="ＭＳ Ｐゴシック" panose="020B0600070205080204" pitchFamily="34" charset="-128"/>
              </a:rPr>
              <a:t>Most </a:t>
            </a:r>
            <a:r>
              <a:rPr lang="en-US" altLang="ja-JP" sz="2000" dirty="0">
                <a:ea typeface="ＭＳ Ｐゴシック" panose="020B0600070205080204" pitchFamily="34" charset="-128"/>
              </a:rPr>
              <a:t>will root this way – give it a try!</a:t>
            </a:r>
          </a:p>
          <a:p>
            <a:pPr eaLnBrk="1" hangingPunct="1">
              <a:lnSpc>
                <a:spcPct val="90000"/>
              </a:lnSpc>
            </a:pPr>
            <a:r>
              <a:rPr lang="en-US" altLang="en-US" sz="2000" dirty="0">
                <a:ea typeface="ＭＳ Ｐゴシック" panose="020B0600070205080204" pitchFamily="34" charset="-128"/>
              </a:rPr>
              <a:t>Don’</a:t>
            </a:r>
            <a:r>
              <a:rPr lang="en-US" altLang="ja-JP" sz="2000" dirty="0">
                <a:ea typeface="ＭＳ Ｐゴシック" panose="020B0600070205080204" pitchFamily="34" charset="-128"/>
              </a:rPr>
              <a:t>t be too hasty next spring when new growth appears</a:t>
            </a:r>
          </a:p>
          <a:p>
            <a:pPr eaLnBrk="1" hangingPunct="1">
              <a:lnSpc>
                <a:spcPct val="90000"/>
              </a:lnSpc>
            </a:pPr>
            <a:r>
              <a:rPr lang="en-US" altLang="en-US" sz="2000" dirty="0">
                <a:ea typeface="ＭＳ Ｐゴシック" panose="020B0600070205080204" pitchFamily="34" charset="-128"/>
              </a:rPr>
              <a:t>Encourage additional shoot formation and branching by removing buds</a:t>
            </a:r>
            <a:endParaRPr lang="en-US" altLang="ja-JP" sz="2000" dirty="0">
              <a:ea typeface="ＭＳ Ｐゴシック" panose="020B0600070205080204" pitchFamily="34" charset="-128"/>
            </a:endParaRPr>
          </a:p>
          <a:p>
            <a:pPr eaLnBrk="1" hangingPunct="1">
              <a:lnSpc>
                <a:spcPct val="90000"/>
              </a:lnSpc>
            </a:pPr>
            <a:r>
              <a:rPr lang="en-US" altLang="en-US" sz="2000" dirty="0">
                <a:ea typeface="ＭＳ Ｐゴシック" panose="020B0600070205080204" pitchFamily="34" charset="-128"/>
              </a:rPr>
              <a:t>Keep well watered &amp; fertilize normally during growing season</a:t>
            </a:r>
            <a:endParaRPr lang="en-US" altLang="ja-JP" sz="2000" dirty="0">
              <a:ea typeface="ＭＳ Ｐゴシック" panose="020B0600070205080204" pitchFamily="34" charset="-128"/>
            </a:endParaRPr>
          </a:p>
          <a:p>
            <a:pPr eaLnBrk="1" hangingPunct="1">
              <a:lnSpc>
                <a:spcPct val="90000"/>
              </a:lnSpc>
            </a:pPr>
            <a:r>
              <a:rPr lang="en-US" altLang="en-US" sz="2000" dirty="0">
                <a:ea typeface="ＭＳ Ｐゴシック" panose="020B0600070205080204" pitchFamily="34" charset="-128"/>
              </a:rPr>
              <a:t>Let them grow the year in their temp home (best if you can)</a:t>
            </a:r>
          </a:p>
          <a:p>
            <a:pPr eaLnBrk="1" hangingPunct="1">
              <a:lnSpc>
                <a:spcPct val="90000"/>
              </a:lnSpc>
            </a:pPr>
            <a:r>
              <a:rPr lang="en-US" altLang="en-US" sz="2000" dirty="0">
                <a:ea typeface="ＭＳ Ｐゴシック" panose="020B0600070205080204" pitchFamily="34" charset="-128"/>
              </a:rPr>
              <a:t>Dig and transplant next fall</a:t>
            </a:r>
          </a:p>
          <a:p>
            <a:pPr eaLnBrk="1" hangingPunct="1">
              <a:lnSpc>
                <a:spcPct val="90000"/>
              </a:lnSpc>
            </a:pPr>
            <a:r>
              <a:rPr lang="en-US" altLang="en-US" sz="2000" b="1" dirty="0">
                <a:solidFill>
                  <a:srgbClr val="FF0000"/>
                </a:solidFill>
                <a:ea typeface="ＭＳ Ｐゴシック" panose="020B0600070205080204" pitchFamily="34" charset="-128"/>
              </a:rPr>
              <a:t>Lastly – don’</a:t>
            </a:r>
            <a:r>
              <a:rPr lang="en-US" altLang="ja-JP" sz="2000" b="1" dirty="0">
                <a:solidFill>
                  <a:srgbClr val="FF0000"/>
                </a:solidFill>
                <a:ea typeface="ＭＳ Ｐゴシック" panose="020B0600070205080204" pitchFamily="34" charset="-128"/>
              </a:rPr>
              <a:t>t be discouraged!</a:t>
            </a:r>
            <a:endParaRPr lang="en-US" altLang="en-US" sz="2000" b="1" dirty="0">
              <a:solidFill>
                <a:srgbClr val="FF0000"/>
              </a:solidFill>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blinds(horizontal)">
                                      <p:cBhvr>
                                        <p:cTn id="7" dur="500"/>
                                        <p:tgtEl>
                                          <p:spTgt spid="4403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4034">
                                            <p:txEl>
                                              <p:pRg st="1" end="1"/>
                                            </p:txEl>
                                          </p:spTgt>
                                        </p:tgtEl>
                                        <p:attrNameLst>
                                          <p:attrName>style.visibility</p:attrName>
                                        </p:attrNameLst>
                                      </p:cBhvr>
                                      <p:to>
                                        <p:strVal val="visible"/>
                                      </p:to>
                                    </p:set>
                                    <p:animEffect transition="in" filter="blinds(horizontal)">
                                      <p:cBhvr>
                                        <p:cTn id="10" dur="500"/>
                                        <p:tgtEl>
                                          <p:spTgt spid="44034">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44034">
                                            <p:txEl>
                                              <p:pRg st="2" end="2"/>
                                            </p:txEl>
                                          </p:spTgt>
                                        </p:tgtEl>
                                        <p:attrNameLst>
                                          <p:attrName>style.visibility</p:attrName>
                                        </p:attrNameLst>
                                      </p:cBhvr>
                                      <p:to>
                                        <p:strVal val="visible"/>
                                      </p:to>
                                    </p:set>
                                    <p:animEffect transition="in" filter="blinds(horizontal)">
                                      <p:cBhvr>
                                        <p:cTn id="15" dur="500"/>
                                        <p:tgtEl>
                                          <p:spTgt spid="4403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44034">
                                            <p:txEl>
                                              <p:pRg st="3" end="3"/>
                                            </p:txEl>
                                          </p:spTgt>
                                        </p:tgtEl>
                                        <p:attrNameLst>
                                          <p:attrName>style.visibility</p:attrName>
                                        </p:attrNameLst>
                                      </p:cBhvr>
                                      <p:to>
                                        <p:strVal val="visible"/>
                                      </p:to>
                                    </p:set>
                                    <p:animEffect transition="in" filter="blinds(horizontal)">
                                      <p:cBhvr>
                                        <p:cTn id="20" dur="500"/>
                                        <p:tgtEl>
                                          <p:spTgt spid="44034">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44034">
                                            <p:txEl>
                                              <p:pRg st="4" end="4"/>
                                            </p:txEl>
                                          </p:spTgt>
                                        </p:tgtEl>
                                        <p:attrNameLst>
                                          <p:attrName>style.visibility</p:attrName>
                                        </p:attrNameLst>
                                      </p:cBhvr>
                                      <p:to>
                                        <p:strVal val="visible"/>
                                      </p:to>
                                    </p:set>
                                    <p:animEffect transition="in" filter="blinds(horizontal)">
                                      <p:cBhvr>
                                        <p:cTn id="25" dur="500"/>
                                        <p:tgtEl>
                                          <p:spTgt spid="44034">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44034">
                                            <p:txEl>
                                              <p:pRg st="5" end="5"/>
                                            </p:txEl>
                                          </p:spTgt>
                                        </p:tgtEl>
                                        <p:attrNameLst>
                                          <p:attrName>style.visibility</p:attrName>
                                        </p:attrNameLst>
                                      </p:cBhvr>
                                      <p:to>
                                        <p:strVal val="visible"/>
                                      </p:to>
                                    </p:set>
                                    <p:animEffect transition="in" filter="blinds(horizontal)">
                                      <p:cBhvr>
                                        <p:cTn id="30" dur="500"/>
                                        <p:tgtEl>
                                          <p:spTgt spid="44034">
                                            <p:txEl>
                                              <p:pRg st="5" end="5"/>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44034">
                                            <p:txEl>
                                              <p:pRg st="6" end="6"/>
                                            </p:txEl>
                                          </p:spTgt>
                                        </p:tgtEl>
                                        <p:attrNameLst>
                                          <p:attrName>style.visibility</p:attrName>
                                        </p:attrNameLst>
                                      </p:cBhvr>
                                      <p:to>
                                        <p:strVal val="visible"/>
                                      </p:to>
                                    </p:set>
                                    <p:animEffect transition="in" filter="blinds(horizontal)">
                                      <p:cBhvr>
                                        <p:cTn id="33" dur="500"/>
                                        <p:tgtEl>
                                          <p:spTgt spid="44034">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44034">
                                            <p:txEl>
                                              <p:pRg st="7" end="7"/>
                                            </p:txEl>
                                          </p:spTgt>
                                        </p:tgtEl>
                                        <p:attrNameLst>
                                          <p:attrName>style.visibility</p:attrName>
                                        </p:attrNameLst>
                                      </p:cBhvr>
                                      <p:to>
                                        <p:strVal val="visible"/>
                                      </p:to>
                                    </p:set>
                                    <p:animEffect transition="in" filter="blinds(horizontal)">
                                      <p:cBhvr>
                                        <p:cTn id="38" dur="500"/>
                                        <p:tgtEl>
                                          <p:spTgt spid="4403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7AAC1C8-710E-184D-AAEC-6E208362D316}"/>
              </a:ext>
            </a:extLst>
          </p:cNvPr>
          <p:cNvSpPr>
            <a:spLocks noGrp="1"/>
          </p:cNvSpPr>
          <p:nvPr>
            <p:ph type="title"/>
          </p:nvPr>
        </p:nvSpPr>
        <p:spPr>
          <a:xfrm>
            <a:off x="1851024" y="596154"/>
            <a:ext cx="2949576" cy="1080246"/>
          </a:xfrm>
          <a:ln>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3200" b="1" dirty="0">
                <a:solidFill>
                  <a:schemeClr val="tx1"/>
                </a:solidFill>
                <a:ea typeface="+mj-ea"/>
                <a:cs typeface="+mj-cs"/>
              </a:rPr>
              <a:t>Questions?</a:t>
            </a:r>
          </a:p>
        </p:txBody>
      </p:sp>
      <p:sp>
        <p:nvSpPr>
          <p:cNvPr id="59394" name="Text Box 6">
            <a:extLst>
              <a:ext uri="{FF2B5EF4-FFF2-40B4-BE49-F238E27FC236}">
                <a16:creationId xmlns:a16="http://schemas.microsoft.com/office/drawing/2014/main" id="{9E229797-7D8F-4342-B931-7C7BE05165DE}"/>
              </a:ext>
            </a:extLst>
          </p:cNvPr>
          <p:cNvSpPr txBox="1">
            <a:spLocks noChangeArrowheads="1"/>
          </p:cNvSpPr>
          <p:nvPr/>
        </p:nvSpPr>
        <p:spPr bwMode="auto">
          <a:xfrm>
            <a:off x="4876800" y="4724400"/>
            <a:ext cx="2514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a:r>
              <a:rPr kumimoji="1" lang="en-US" altLang="en-US" sz="3200" dirty="0">
                <a:latin typeface="+mn-lt"/>
              </a:rPr>
              <a:t>Thank You!</a:t>
            </a:r>
            <a:endParaRPr lang="en-US" altLang="en-US" sz="3200" dirty="0">
              <a:latin typeface="+mn-lt"/>
            </a:endParaRPr>
          </a:p>
        </p:txBody>
      </p:sp>
      <p:pic>
        <p:nvPicPr>
          <p:cNvPr id="59395" name="Picture 1" descr="DSC_0001A.JPG">
            <a:extLst>
              <a:ext uri="{FF2B5EF4-FFF2-40B4-BE49-F238E27FC236}">
                <a16:creationId xmlns:a16="http://schemas.microsoft.com/office/drawing/2014/main" id="{098F08CE-366B-8346-A9A8-9EF05B4062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73971" y="1447800"/>
            <a:ext cx="4805658" cy="319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3AF6578-A46D-0944-B1A8-FE7214C339E7}"/>
              </a:ext>
            </a:extLst>
          </p:cNvPr>
          <p:cNvSpPr txBox="1"/>
          <p:nvPr/>
        </p:nvSpPr>
        <p:spPr>
          <a:xfrm>
            <a:off x="1752600" y="5410200"/>
            <a:ext cx="6385328" cy="1077218"/>
          </a:xfrm>
          <a:prstGeom prst="rect">
            <a:avLst/>
          </a:prstGeom>
          <a:noFill/>
        </p:spPr>
        <p:txBody>
          <a:bodyPr wrap="square" rtlCol="0">
            <a:spAutoFit/>
          </a:bodyPr>
          <a:lstStyle/>
          <a:p>
            <a:r>
              <a:rPr lang="en-US" sz="1600" i="1" dirty="0"/>
              <a:t>Note – As you can see, there is also a larger protective cover that will cover a couple dozen plants. </a:t>
            </a:r>
            <a:r>
              <a:rPr lang="en-US" sz="1600" i="1" dirty="0">
                <a:effectLst/>
                <a:ea typeface="Times New Roman" panose="02020603050405020304" pitchFamily="18" charset="0"/>
                <a:cs typeface="Times New Roman" panose="02020603050405020304" pitchFamily="18" charset="0"/>
              </a:rPr>
              <a:t>A wood frame covered with a fence wire hoop that is covered with plastic.  This one is 2’ x 4’.   It has vents on each end, but it still will get quite warm. </a:t>
            </a:r>
            <a:endParaRPr lang="en-US" sz="1600" i="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6417-B503-724E-85D6-41638122E824}"/>
              </a:ext>
            </a:extLst>
          </p:cNvPr>
          <p:cNvSpPr>
            <a:spLocks noGrp="1"/>
          </p:cNvSpPr>
          <p:nvPr>
            <p:ph type="title"/>
          </p:nvPr>
        </p:nvSpPr>
        <p:spPr>
          <a:xfrm>
            <a:off x="1752600" y="707482"/>
            <a:ext cx="6589199" cy="892718"/>
          </a:xfrm>
        </p:spPr>
        <p:txBody>
          <a:bodyPr>
            <a:normAutofit/>
          </a:bodyPr>
          <a:lstStyle/>
          <a:p>
            <a:r>
              <a:rPr lang="en-US" sz="3200" b="1" dirty="0"/>
              <a:t>New Growth and Roots</a:t>
            </a:r>
          </a:p>
        </p:txBody>
      </p:sp>
      <p:sp>
        <p:nvSpPr>
          <p:cNvPr id="3" name="Content Placeholder 2">
            <a:extLst>
              <a:ext uri="{FF2B5EF4-FFF2-40B4-BE49-F238E27FC236}">
                <a16:creationId xmlns:a16="http://schemas.microsoft.com/office/drawing/2014/main" id="{D790DC76-5F0F-944A-884B-EEA5CB7DE261}"/>
              </a:ext>
            </a:extLst>
          </p:cNvPr>
          <p:cNvSpPr>
            <a:spLocks noGrp="1"/>
          </p:cNvSpPr>
          <p:nvPr>
            <p:ph idx="1"/>
          </p:nvPr>
        </p:nvSpPr>
        <p:spPr>
          <a:xfrm>
            <a:off x="1447800" y="5257800"/>
            <a:ext cx="6705599" cy="1371600"/>
          </a:xfrm>
        </p:spPr>
        <p:txBody>
          <a:bodyPr>
            <a:noAutofit/>
          </a:bodyPr>
          <a:lstStyle/>
          <a:p>
            <a:r>
              <a:rPr lang="en-US" sz="1600" dirty="0"/>
              <a:t>Cuttings are rooting well – look at the new growth at the top and in the roots</a:t>
            </a:r>
          </a:p>
          <a:p>
            <a:r>
              <a:rPr lang="en-US" sz="1600" dirty="0"/>
              <a:t>This slide is from the softwood program, but the same growth would occur with the hardwood cutting, albeit not as fast</a:t>
            </a:r>
          </a:p>
        </p:txBody>
      </p:sp>
      <p:pic>
        <p:nvPicPr>
          <p:cNvPr id="5" name="Picture 4" descr="A picture containing cake, chocolate, piece, plant&#10;&#10;Description automatically generated">
            <a:extLst>
              <a:ext uri="{FF2B5EF4-FFF2-40B4-BE49-F238E27FC236}">
                <a16:creationId xmlns:a16="http://schemas.microsoft.com/office/drawing/2014/main" id="{56D33913-CB42-9F42-947A-97BFA3284912}"/>
              </a:ext>
            </a:extLst>
          </p:cNvPr>
          <p:cNvPicPr>
            <a:picLocks noChangeAspect="1"/>
          </p:cNvPicPr>
          <p:nvPr/>
        </p:nvPicPr>
        <p:blipFill>
          <a:blip r:embed="rId2"/>
          <a:stretch>
            <a:fillRect/>
          </a:stretch>
        </p:blipFill>
        <p:spPr>
          <a:xfrm>
            <a:off x="4995717" y="1778090"/>
            <a:ext cx="2426504" cy="3335375"/>
          </a:xfrm>
          <a:prstGeom prst="rect">
            <a:avLst/>
          </a:prstGeom>
        </p:spPr>
      </p:pic>
      <p:pic>
        <p:nvPicPr>
          <p:cNvPr id="7" name="Picture 6" descr="A plant in a pot&#10;&#10;Description automatically generated with low confidence">
            <a:extLst>
              <a:ext uri="{FF2B5EF4-FFF2-40B4-BE49-F238E27FC236}">
                <a16:creationId xmlns:a16="http://schemas.microsoft.com/office/drawing/2014/main" id="{0041AA9D-4454-004C-82EB-F9853790A1A8}"/>
              </a:ext>
            </a:extLst>
          </p:cNvPr>
          <p:cNvPicPr>
            <a:picLocks noChangeAspect="1"/>
          </p:cNvPicPr>
          <p:nvPr/>
        </p:nvPicPr>
        <p:blipFill>
          <a:blip r:embed="rId3"/>
          <a:stretch>
            <a:fillRect/>
          </a:stretch>
        </p:blipFill>
        <p:spPr>
          <a:xfrm>
            <a:off x="2050049" y="1778090"/>
            <a:ext cx="2280056" cy="3335375"/>
          </a:xfrm>
          <a:prstGeom prst="rect">
            <a:avLst/>
          </a:prstGeom>
        </p:spPr>
      </p:pic>
    </p:spTree>
    <p:extLst>
      <p:ext uri="{BB962C8B-B14F-4D97-AF65-F5344CB8AC3E}">
        <p14:creationId xmlns:p14="http://schemas.microsoft.com/office/powerpoint/2010/main" val="345162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10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10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2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TotalTime>
  <Words>1936</Words>
  <Application>Microsoft Macintosh PowerPoint</Application>
  <PresentationFormat>On-screen Show (4:3)</PresentationFormat>
  <Paragraphs>250</Paragraphs>
  <Slides>41</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Candara</vt:lpstr>
      <vt:lpstr>Century Gothic</vt:lpstr>
      <vt:lpstr>Wingdings</vt:lpstr>
      <vt:lpstr>Wingdings 2</vt:lpstr>
      <vt:lpstr>Wingdings 3</vt:lpstr>
      <vt:lpstr>Wisp</vt:lpstr>
      <vt:lpstr>PowerPoint Presentation</vt:lpstr>
      <vt:lpstr>PowerPoint Presentation</vt:lpstr>
      <vt:lpstr>Acknowledgements</vt:lpstr>
      <vt:lpstr>To Propagate</vt:lpstr>
      <vt:lpstr>U.S. Plant Patent Act</vt:lpstr>
      <vt:lpstr>Propagation</vt:lpstr>
      <vt:lpstr>Sexual Propagation</vt:lpstr>
      <vt:lpstr>Asexual Reproduction</vt:lpstr>
      <vt:lpstr>PowerPoint Presentation</vt:lpstr>
      <vt:lpstr>Cuttings - Defined</vt:lpstr>
      <vt:lpstr>Stem Cuttings</vt:lpstr>
      <vt:lpstr>Procedure</vt:lpstr>
      <vt:lpstr>Gather Materials</vt:lpstr>
      <vt:lpstr>Obtain Cuttings</vt:lpstr>
      <vt:lpstr>Taking Cuttings</vt:lpstr>
      <vt:lpstr>A Number of Cuttings Collected</vt:lpstr>
      <vt:lpstr>Root Riot Plant Starter Cubes</vt:lpstr>
      <vt:lpstr>Root Riot Plant Starter Cubes</vt:lpstr>
      <vt:lpstr>Some Technical Stuff</vt:lpstr>
      <vt:lpstr>Rooting Hormone</vt:lpstr>
      <vt:lpstr>Some Rooting Hormones</vt:lpstr>
      <vt:lpstr>A Gel Hormone We Use</vt:lpstr>
      <vt:lpstr>Using A Rooting Hormone</vt:lpstr>
      <vt:lpstr>Preparing Growing Container</vt:lpstr>
      <vt:lpstr>Preparing the Cutting</vt:lpstr>
      <vt:lpstr>Preparing the Cutting (cont.)</vt:lpstr>
      <vt:lpstr>How to Use a Rooting Hormone</vt:lpstr>
      <vt:lpstr>Sticking the Cutting and Covering</vt:lpstr>
      <vt:lpstr>Using an Oasis or Root Riot Cube in the Ground</vt:lpstr>
      <vt:lpstr>Fall and Winter Care is Also a Factor</vt:lpstr>
      <vt:lpstr>Protecting Cuttings in Containers</vt:lpstr>
      <vt:lpstr>Protecting Cuttings Stuck in Ground -  no containers</vt:lpstr>
      <vt:lpstr>Moisture inside cover</vt:lpstr>
      <vt:lpstr>Mid-February @ 26° </vt:lpstr>
      <vt:lpstr>Same day in mid-Feb</vt:lpstr>
      <vt:lpstr>The First Day of Spring!</vt:lpstr>
      <vt:lpstr>Mid June - </vt:lpstr>
      <vt:lpstr>One year later</vt:lpstr>
      <vt:lpstr>Requirements for success</vt:lpstr>
      <vt:lpstr>Questions?</vt:lpstr>
      <vt:lpstr>New Growth and Roots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mjmoe@seanet.com</dc:creator>
  <cp:keywords/>
  <dc:description/>
  <cp:lastModifiedBy>mjmoe@seanet.com</cp:lastModifiedBy>
  <cp:revision>3</cp:revision>
  <dcterms:created xsi:type="dcterms:W3CDTF">2024-10-14T17:35:23Z</dcterms:created>
  <dcterms:modified xsi:type="dcterms:W3CDTF">2024-10-19T19:10:35Z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1841699</vt:lpwstr>
  </property>
  <property fmtid="{D5CDD505-2E9C-101B-9397-08002B2CF9AE}" pid="3" name="NXPowerLiteSettings">
    <vt:lpwstr>F700052003A000</vt:lpwstr>
  </property>
  <property fmtid="{D5CDD505-2E9C-101B-9397-08002B2CF9AE}" pid="4" name="NXPowerLiteVersion">
    <vt:lpwstr>D9.1.2</vt:lpwstr>
  </property>
</Properties>
</file>